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Override PartName="/docProps/core.xml" ContentType="application/vnd.openxmlformats-package.core-properties+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Default Extension="gif" ContentType="image/gif"/>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60" r:id="rId1"/>
  </p:sldMasterIdLst>
  <p:notesMasterIdLst>
    <p:notesMasterId r:id="rId12"/>
  </p:notesMasterIdLst>
  <p:sldIdLst>
    <p:sldId id="257" r:id="rId2"/>
    <p:sldId id="258" r:id="rId3"/>
    <p:sldId id="261" r:id="rId4"/>
    <p:sldId id="262" r:id="rId5"/>
    <p:sldId id="263" r:id="rId6"/>
    <p:sldId id="265" r:id="rId7"/>
    <p:sldId id="264" r:id="rId8"/>
    <p:sldId id="266" r:id="rId9"/>
    <p:sldId id="267" r:id="rId10"/>
    <p:sldId id="259"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p:cViewPr varScale="1">
        <p:scale>
          <a:sx n="91" d="100"/>
          <a:sy n="91" d="100"/>
        </p:scale>
        <p:origin x="-848"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4" Type="http://schemas.openxmlformats.org/officeDocument/2006/relationships/presProps" Target="presProps.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theme" Target="theme/theme1.xml"/><Relationship Id="rId8" Type="http://schemas.openxmlformats.org/officeDocument/2006/relationships/slide" Target="slides/slide7.xml"/><Relationship Id="rId13" Type="http://schemas.openxmlformats.org/officeDocument/2006/relationships/printerSettings" Target="printerSettings/printerSettings1.bin"/><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viewProps" Target="viewProps.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608BE5-3D63-4E33-9A65-BC15B48906A6}" type="datetimeFigureOut">
              <a:rPr lang="en-US" smtClean="0"/>
              <a:pPr/>
              <a:t>4/10/11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4E58E7-160F-43AE-A638-9F2E5015E4B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intestine also has valves or sphincters at either end to help control the movement of food through the body.</a:t>
            </a:r>
          </a:p>
          <a:p>
            <a:endParaRPr lang="en-US" dirty="0"/>
          </a:p>
        </p:txBody>
      </p:sp>
      <p:sp>
        <p:nvSpPr>
          <p:cNvPr id="4" name="Slide Number Placeholder 3"/>
          <p:cNvSpPr>
            <a:spLocks noGrp="1"/>
          </p:cNvSpPr>
          <p:nvPr>
            <p:ph type="sldNum" sz="quarter" idx="10"/>
          </p:nvPr>
        </p:nvSpPr>
        <p:spPr/>
        <p:txBody>
          <a:bodyPr/>
          <a:lstStyle/>
          <a:p>
            <a:fld id="{8D4E58E7-160F-43AE-A638-9F2E5015E4BC}"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541C679B-AFFD-4A20-BFD9-1C1797F6D1A1}" type="datetimeFigureOut">
              <a:rPr lang="en-US" smtClean="0"/>
              <a:pPr/>
              <a:t>4/10/11</a:t>
            </a:fld>
            <a:endParaRPr lang="en-US"/>
          </a:p>
        </p:txBody>
      </p:sp>
      <p:sp>
        <p:nvSpPr>
          <p:cNvPr id="16" name="Slide Number Placeholder 15"/>
          <p:cNvSpPr>
            <a:spLocks noGrp="1"/>
          </p:cNvSpPr>
          <p:nvPr>
            <p:ph type="sldNum" sz="quarter" idx="11"/>
          </p:nvPr>
        </p:nvSpPr>
        <p:spPr/>
        <p:txBody>
          <a:bodyPr/>
          <a:lstStyle/>
          <a:p>
            <a:fld id="{03CFC078-3554-4500-8835-ED9CA6EC64AC}"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541C679B-AFFD-4A20-BFD9-1C1797F6D1A1}" type="datetimeFigureOut">
              <a:rPr lang="en-US" smtClean="0"/>
              <a:pPr/>
              <a:t>4/10/11</a:t>
            </a:fld>
            <a:endParaRPr lang="en-US"/>
          </a:p>
        </p:txBody>
      </p:sp>
      <p:sp>
        <p:nvSpPr>
          <p:cNvPr id="15" name="Slide Number Placeholder 14"/>
          <p:cNvSpPr>
            <a:spLocks noGrp="1"/>
          </p:cNvSpPr>
          <p:nvPr>
            <p:ph type="sldNum" sz="quarter" idx="15"/>
          </p:nvPr>
        </p:nvSpPr>
        <p:spPr/>
        <p:txBody>
          <a:bodyPr/>
          <a:lstStyle>
            <a:lvl1pPr algn="ctr">
              <a:defRPr/>
            </a:lvl1pPr>
          </a:lstStyle>
          <a:p>
            <a:fld id="{03CFC078-3554-4500-8835-ED9CA6EC64AC}"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41C679B-AFFD-4A20-BFD9-1C1797F6D1A1}" type="datetimeFigureOut">
              <a:rPr lang="en-US" smtClean="0"/>
              <a:pPr/>
              <a:t>4/10/11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CFC078-3554-4500-8835-ED9CA6EC64AC}"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41C679B-AFFD-4A20-BFD9-1C1797F6D1A1}" type="datetimeFigureOut">
              <a:rPr lang="en-US" smtClean="0"/>
              <a:pPr/>
              <a:t>4/10/11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CFC078-3554-4500-8835-ED9CA6EC64AC}"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03CFC078-3554-4500-8835-ED9CA6EC64AC}"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541C679B-AFFD-4A20-BFD9-1C1797F6D1A1}" type="datetimeFigureOut">
              <a:rPr lang="en-US" smtClean="0"/>
              <a:pPr/>
              <a:t>4/10/11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41C679B-AFFD-4A20-BFD9-1C1797F6D1A1}" type="datetimeFigureOut">
              <a:rPr lang="en-US" smtClean="0"/>
              <a:pPr/>
              <a:t>4/10/11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CFC078-3554-4500-8835-ED9CA6EC64AC}"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1C679B-AFFD-4A20-BFD9-1C1797F6D1A1}" type="datetimeFigureOut">
              <a:rPr lang="en-US" smtClean="0"/>
              <a:pPr/>
              <a:t>4/10/11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CFC078-3554-4500-8835-ED9CA6EC64A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541C679B-AFFD-4A20-BFD9-1C1797F6D1A1}" type="datetimeFigureOut">
              <a:rPr lang="en-US" smtClean="0"/>
              <a:pPr/>
              <a:t>4/10/11</a:t>
            </a:fld>
            <a:endParaRPr lang="en-US"/>
          </a:p>
        </p:txBody>
      </p:sp>
      <p:sp>
        <p:nvSpPr>
          <p:cNvPr id="9" name="Slide Number Placeholder 8"/>
          <p:cNvSpPr>
            <a:spLocks noGrp="1"/>
          </p:cNvSpPr>
          <p:nvPr>
            <p:ph type="sldNum" sz="quarter" idx="15"/>
          </p:nvPr>
        </p:nvSpPr>
        <p:spPr/>
        <p:txBody>
          <a:bodyPr/>
          <a:lstStyle/>
          <a:p>
            <a:fld id="{03CFC078-3554-4500-8835-ED9CA6EC64AC}"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541C679B-AFFD-4A20-BFD9-1C1797F6D1A1}" type="datetimeFigureOut">
              <a:rPr lang="en-US" smtClean="0"/>
              <a:pPr/>
              <a:t>4/10/11</a:t>
            </a:fld>
            <a:endParaRPr lang="en-US"/>
          </a:p>
        </p:txBody>
      </p:sp>
      <p:sp>
        <p:nvSpPr>
          <p:cNvPr id="9" name="Slide Number Placeholder 8"/>
          <p:cNvSpPr>
            <a:spLocks noGrp="1"/>
          </p:cNvSpPr>
          <p:nvPr>
            <p:ph type="sldNum" sz="quarter" idx="11"/>
          </p:nvPr>
        </p:nvSpPr>
        <p:spPr/>
        <p:txBody>
          <a:bodyPr/>
          <a:lstStyle/>
          <a:p>
            <a:fld id="{03CFC078-3554-4500-8835-ED9CA6EC64AC}"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41C679B-AFFD-4A20-BFD9-1C1797F6D1A1}" type="datetimeFigureOut">
              <a:rPr lang="en-US" smtClean="0"/>
              <a:pPr/>
              <a:t>4/10/11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CFC078-3554-4500-8835-ED9CA6EC64A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41C679B-AFFD-4A20-BFD9-1C1797F6D1A1}" type="datetimeFigureOut">
              <a:rPr lang="en-US" smtClean="0"/>
              <a:pPr/>
              <a:t>4/10/11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CFC078-3554-4500-8835-ED9CA6EC64A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41C679B-AFFD-4A20-BFD9-1C1797F6D1A1}" type="datetimeFigureOut">
              <a:rPr lang="en-US" smtClean="0"/>
              <a:pPr/>
              <a:t>4/10/11</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03CFC078-3554-4500-8835-ED9CA6EC64AC}"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3"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8.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4" Type="http://schemas.openxmlformats.org/officeDocument/2006/relationships/hyperlink" Target="http://www.esu.edu/~milewski/intro_biol_two/lab__10_platy_nemat/Nematoda.html" TargetMode="External"/><Relationship Id="rId1" Type="http://schemas.openxmlformats.org/officeDocument/2006/relationships/slideLayout" Target="../slideLayouts/slideLayout2.xml"/><Relationship Id="rId2" Type="http://schemas.openxmlformats.org/officeDocument/2006/relationships/hyperlink" Target="http://web1.d25.k12.id.us/home/staff/rudeer/phylum_nematoda1.jpg" TargetMode="External"/><Relationship Id="rId3" Type="http://schemas.openxmlformats.org/officeDocument/2006/relationships/hyperlink" Target="http://web1.d25.k12.id.us/home/staff/rudeer/phylum_platyhelminthes.jpg" TargetMode="External"/><Relationship Id="rId5" Type="http://schemas.openxmlformats.org/officeDocument/2006/relationships/hyperlink" Target="https://wikispaces.psu.edu/download/attachments/38807300/Fig6.jp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914400" y="990600"/>
            <a:ext cx="7010400" cy="1231106"/>
          </a:xfrm>
          <a:prstGeom prst="rect">
            <a:avLst/>
          </a:prstGeom>
          <a:noFill/>
        </p:spPr>
        <p:txBody>
          <a:bodyPr wrap="square" rtlCol="0">
            <a:spAutoFit/>
          </a:bodyPr>
          <a:lstStyle/>
          <a:p>
            <a:pPr algn="ctr"/>
            <a:r>
              <a:rPr lang="en-US" sz="2400" i="1" dirty="0" smtClean="0"/>
              <a:t>Invertebrates: </a:t>
            </a:r>
          </a:p>
          <a:p>
            <a:pPr algn="ctr"/>
            <a:endParaRPr lang="en-US" b="1" dirty="0"/>
          </a:p>
          <a:p>
            <a:pPr algn="ctr"/>
            <a:r>
              <a:rPr lang="en-US" sz="3200" b="1" dirty="0" err="1" smtClean="0"/>
              <a:t>Platyhelminthes</a:t>
            </a:r>
            <a:r>
              <a:rPr lang="en-US" sz="3200" b="1" dirty="0" smtClean="0"/>
              <a:t> &amp; </a:t>
            </a:r>
            <a:r>
              <a:rPr lang="en-US" sz="3200" b="1" dirty="0" err="1" smtClean="0"/>
              <a:t>Nematoda</a:t>
            </a:r>
            <a:endParaRPr lang="en-US" sz="3200" b="1" dirty="0"/>
          </a:p>
        </p:txBody>
      </p:sp>
      <p:sp>
        <p:nvSpPr>
          <p:cNvPr id="5" name="TextBox 4"/>
          <p:cNvSpPr txBox="1"/>
          <p:nvPr/>
        </p:nvSpPr>
        <p:spPr>
          <a:xfrm>
            <a:off x="2362200" y="4191000"/>
            <a:ext cx="3886200" cy="923330"/>
          </a:xfrm>
          <a:prstGeom prst="rect">
            <a:avLst/>
          </a:prstGeom>
          <a:noFill/>
        </p:spPr>
        <p:txBody>
          <a:bodyPr wrap="square" rtlCol="0">
            <a:spAutoFit/>
          </a:bodyPr>
          <a:lstStyle/>
          <a:p>
            <a:pPr algn="ctr"/>
            <a:r>
              <a:rPr lang="en-US" dirty="0" smtClean="0"/>
              <a:t>Barbara Leary and Amy </a:t>
            </a:r>
            <a:r>
              <a:rPr lang="en-US" dirty="0" err="1" smtClean="0"/>
              <a:t>Vallis</a:t>
            </a:r>
            <a:endParaRPr lang="en-US" dirty="0" smtClean="0"/>
          </a:p>
          <a:p>
            <a:pPr algn="ctr"/>
            <a:r>
              <a:rPr lang="en-US" dirty="0" smtClean="0"/>
              <a:t>AP Biology</a:t>
            </a:r>
          </a:p>
          <a:p>
            <a:pPr algn="ctr"/>
            <a:r>
              <a:rPr lang="en-US" dirty="0" smtClean="0"/>
              <a:t>8 April 2011</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914400" y="533400"/>
            <a:ext cx="7696200" cy="1077218"/>
          </a:xfrm>
          <a:prstGeom prst="rect">
            <a:avLst/>
          </a:prstGeom>
          <a:noFill/>
        </p:spPr>
        <p:txBody>
          <a:bodyPr wrap="square" rtlCol="0">
            <a:spAutoFit/>
          </a:bodyPr>
          <a:lstStyle/>
          <a:p>
            <a:r>
              <a:rPr lang="en-US" sz="2400" dirty="0" err="1" smtClean="0"/>
              <a:t>Platyhelminthes</a:t>
            </a:r>
            <a:r>
              <a:rPr lang="en-US" sz="2400" dirty="0" smtClean="0"/>
              <a:t> and </a:t>
            </a:r>
            <a:r>
              <a:rPr lang="en-US" sz="2400" dirty="0" err="1" smtClean="0"/>
              <a:t>Nematoda</a:t>
            </a:r>
            <a:endParaRPr lang="en-US" sz="2400" dirty="0" smtClean="0"/>
          </a:p>
          <a:p>
            <a:r>
              <a:rPr lang="en-US" sz="2400" dirty="0" smtClean="0"/>
              <a:t> </a:t>
            </a:r>
            <a:r>
              <a:rPr lang="en-US" sz="2400" b="1" dirty="0" smtClean="0"/>
              <a:t>BOTH </a:t>
            </a:r>
            <a:r>
              <a:rPr lang="en-US" sz="2400" dirty="0" smtClean="0"/>
              <a:t>exhibit </a:t>
            </a:r>
            <a:r>
              <a:rPr lang="en-US" sz="2400" i="1" dirty="0" smtClean="0"/>
              <a:t>bilateral symmetry</a:t>
            </a:r>
          </a:p>
          <a:p>
            <a:r>
              <a:rPr lang="en-US" sz="1600" dirty="0" smtClean="0"/>
              <a:t>(right and left side of body are mirror images of one another)</a:t>
            </a:r>
            <a:r>
              <a:rPr lang="en-US" sz="1600" i="1" dirty="0" smtClean="0"/>
              <a:t> </a:t>
            </a:r>
            <a:endParaRPr lang="en-US" sz="1600" i="1" dirty="0"/>
          </a:p>
        </p:txBody>
      </p:sp>
      <p:pic>
        <p:nvPicPr>
          <p:cNvPr id="1026" name="Picture 2"/>
          <p:cNvPicPr>
            <a:picLocks noChangeAspect="1" noChangeArrowheads="1"/>
          </p:cNvPicPr>
          <p:nvPr/>
        </p:nvPicPr>
        <p:blipFill>
          <a:blip r:embed="rId2" cstate="print"/>
          <a:srcRect/>
          <a:stretch>
            <a:fillRect/>
          </a:stretch>
        </p:blipFill>
        <p:spPr bwMode="auto">
          <a:xfrm>
            <a:off x="609600" y="1981200"/>
            <a:ext cx="3352800" cy="251460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4622800" y="1981200"/>
            <a:ext cx="3378200" cy="253365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28600"/>
            <a:ext cx="8229600" cy="533400"/>
          </a:xfrm>
        </p:spPr>
        <p:txBody>
          <a:bodyPr>
            <a:normAutofit/>
          </a:bodyPr>
          <a:lstStyle/>
          <a:p>
            <a:r>
              <a:rPr lang="en-US" sz="2400" b="1" dirty="0" smtClean="0">
                <a:effectLst>
                  <a:outerShdw blurRad="38100" dist="38100" dir="2700000" algn="tl">
                    <a:srgbClr val="000000">
                      <a:alpha val="43137"/>
                    </a:srgbClr>
                  </a:outerShdw>
                </a:effectLst>
                <a:latin typeface="Times" pitchFamily="18" charset="0"/>
              </a:rPr>
              <a:t>TISSUE LAYERS</a:t>
            </a:r>
            <a:endParaRPr lang="en-US" sz="2400" b="1" dirty="0">
              <a:effectLst>
                <a:outerShdw blurRad="38100" dist="38100" dir="2700000" algn="tl">
                  <a:srgbClr val="000000">
                    <a:alpha val="43137"/>
                  </a:srgbClr>
                </a:outerShdw>
              </a:effectLst>
              <a:latin typeface="Times" pitchFamily="18" charset="0"/>
            </a:endParaRPr>
          </a:p>
        </p:txBody>
      </p:sp>
      <p:sp>
        <p:nvSpPr>
          <p:cNvPr id="4" name="TextBox 3"/>
          <p:cNvSpPr txBox="1"/>
          <p:nvPr/>
        </p:nvSpPr>
        <p:spPr>
          <a:xfrm>
            <a:off x="1219200" y="838200"/>
            <a:ext cx="7543800" cy="1754326"/>
          </a:xfrm>
          <a:prstGeom prst="rect">
            <a:avLst/>
          </a:prstGeom>
          <a:noFill/>
        </p:spPr>
        <p:txBody>
          <a:bodyPr wrap="square" rtlCol="0">
            <a:spAutoFit/>
          </a:bodyPr>
          <a:lstStyle/>
          <a:p>
            <a:r>
              <a:rPr lang="en-US" dirty="0" smtClean="0"/>
              <a:t>NEMATODA are </a:t>
            </a:r>
            <a:r>
              <a:rPr lang="en-US" b="1" i="1" dirty="0" err="1" smtClean="0"/>
              <a:t>tribloblastic</a:t>
            </a:r>
            <a:r>
              <a:rPr lang="en-US" b="1" i="1" dirty="0" smtClean="0"/>
              <a:t> </a:t>
            </a:r>
            <a:r>
              <a:rPr lang="en-US" b="1" i="1" dirty="0" err="1" smtClean="0"/>
              <a:t>pseudocoelomates</a:t>
            </a:r>
            <a:r>
              <a:rPr lang="en-US" b="1" i="1" dirty="0" smtClean="0"/>
              <a:t> </a:t>
            </a:r>
            <a:r>
              <a:rPr lang="en-US" dirty="0" smtClean="0"/>
              <a:t>with no muscle layers surrounding the digestive track .</a:t>
            </a:r>
          </a:p>
          <a:p>
            <a:endParaRPr lang="en-US" dirty="0"/>
          </a:p>
          <a:p>
            <a:r>
              <a:rPr lang="en-US" dirty="0" smtClean="0"/>
              <a:t>PLATYHELMINTHES are </a:t>
            </a:r>
            <a:r>
              <a:rPr lang="en-US" b="1" i="1" dirty="0" err="1" smtClean="0"/>
              <a:t>triploblastic</a:t>
            </a:r>
            <a:r>
              <a:rPr lang="en-US" b="1" i="1" dirty="0" smtClean="0"/>
              <a:t> </a:t>
            </a:r>
            <a:r>
              <a:rPr lang="en-US" b="1" i="1" dirty="0" err="1" smtClean="0"/>
              <a:t>acoelomates</a:t>
            </a:r>
            <a:r>
              <a:rPr lang="en-US" dirty="0" smtClean="0"/>
              <a:t> lacking body cavity between the digestive track and the body covering with a tissue filled region, but no true </a:t>
            </a:r>
            <a:r>
              <a:rPr lang="en-US" dirty="0" err="1" smtClean="0"/>
              <a:t>coelom</a:t>
            </a:r>
            <a:r>
              <a:rPr lang="en-US" dirty="0" smtClean="0"/>
              <a:t>. </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2209800" y="2499946"/>
            <a:ext cx="4648200" cy="3229708"/>
          </a:xfrm>
          <a:prstGeom prst="rect">
            <a:avLst/>
          </a:prstGeom>
          <a:noFill/>
          <a:ln w="9525">
            <a:noFill/>
            <a:miter lim="800000"/>
            <a:headEnd/>
            <a:tailEnd/>
          </a:ln>
        </p:spPr>
      </p:pic>
      <p:sp>
        <p:nvSpPr>
          <p:cNvPr id="5" name="TextBox 4"/>
          <p:cNvSpPr txBox="1"/>
          <p:nvPr/>
        </p:nvSpPr>
        <p:spPr>
          <a:xfrm>
            <a:off x="1143000" y="6096000"/>
            <a:ext cx="7315200" cy="523220"/>
          </a:xfrm>
          <a:prstGeom prst="rect">
            <a:avLst/>
          </a:prstGeom>
          <a:noFill/>
        </p:spPr>
        <p:txBody>
          <a:bodyPr wrap="square" rtlCol="0">
            <a:spAutoFit/>
          </a:bodyPr>
          <a:lstStyle/>
          <a:p>
            <a:pPr algn="ctr"/>
            <a:r>
              <a:rPr lang="en-US" sz="2800" dirty="0" smtClean="0"/>
              <a:t>ACOELOMATE!!!!!</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838200" y="533400"/>
            <a:ext cx="5791200" cy="369332"/>
          </a:xfrm>
          <a:prstGeom prst="rect">
            <a:avLst/>
          </a:prstGeom>
          <a:noFill/>
        </p:spPr>
        <p:txBody>
          <a:bodyPr wrap="square" rtlCol="0">
            <a:spAutoFit/>
          </a:bodyPr>
          <a:lstStyle/>
          <a:p>
            <a:r>
              <a:rPr lang="en-US" b="1" dirty="0" smtClean="0"/>
              <a:t>CEPHALIZATION</a:t>
            </a:r>
            <a:endParaRPr lang="en-US" b="1" dirty="0"/>
          </a:p>
        </p:txBody>
      </p:sp>
      <p:sp>
        <p:nvSpPr>
          <p:cNvPr id="7170" name="AutoShape 2" descr="data:image/jpg;base64,/9j/4AAQSkZJRgABAQAAAQABAAD/2wCEAAkGBhQSERQUEhQUFBUVGBcUFBgXFxcXFxcXFxQXGBcYFRcXHCYfFxojHBgXHy8gJCcpLCwsGB4xNTAqNSYrLCkBCQoKDgwOGg8PGiwkHyQsLCwsLCwsLCwsLCwsLCwsLCwsLCwsLCwsLCwsLCwsLCwsLCwsLCwsLCwsLCwsLCwsLP/AABEIAMIBAwMBIgACEQEDEQH/xAAbAAADAAMBAQAAAAAAAAAAAAAAAQIDBAYFB//EADoQAAIBAQQHBwEIAgEFAAAAAAABEQIDITFBBAUGElFh8HGBkaGxwdHhExQiMkJSovEVkuIHFzNT0v/EABkBAQEBAQEBAAAAAAAAAAAAAAEAAgMEBf/EACIRAQACAQQDAQEBAQAAAAAAAAABAhEDEyExBEFREhRxYf/aAAwDAQACEQMRAD8A7cBoQ5fOCJgsQgkgGOCaTI0EFUECkIHAdegYSYKFIxIkUjE0QECbGDqIlgAJ3hvAAEhIEgxMdSFImAVBI5JBsYoGSPe4iYJCJLExFQCShqrkDQJCEsCwJIRUBU4BFKJkrAyMgMyghjpHAwkwUnwG4QiQkEFYEgkJlASDQqgm8GiUJCRtCIiAgCYJGKBscgEsAkBIpRQpCSR4AhM1dJ1nRQ4ct5x1iEzgxEz02wNaw0+iq5OHwd30ZsFlTH0wQoBCFb/IGIqmkpRKoBqpjHLGUQNIcjDskxMpiREMFePdAlwGwQ3USSgUsYoBtJS7lzJf4Ggk0dK1xZ0ZzCm75PH03a+mm5Oldrl4eBztesOldK1vTpUYLTT6Kca12Y+hwOnbY7ziW8sbvA8e32iqbe6775yjm2cp1vkPRXxvr6daa+s1fe/BerNS02moWWPNT6Hyy113XF1T7+E3GK21q21DctYpuY+TO7eXWPHq+rvaej9v8l8A9qKOH8vofJFrapNXu67xzjMunWdV8VPC/GfJluXP89X1yjaSzd0Py/ota+s+FXl8nyanXFeVU8ON/abFWu6rlPi58PAI1LM/z0fVVriz5+H1KWs7N/q8mfLbLXDTV7efKc+uZmo13U8+cw5i7Obuu+3rex/ND6atZWf715/Anraz/dPc/eD5z/l6pWDuxnPAv/INq+OWdzvug1vSv54dxpWvVEUXc3ErsR5bt03e7+sznrPTrlf/AF7YmZacuPziZm8z23GnFenv2dqngbthpbWD7sjlaNYWlKqdkqKq3C/G6lSlm4pvd0eZv2em1Y3S4lKYmL45D+hOnl12j6SquT4fBsJnN2Nq3B0eh1TRS3i8fGJO9LZeXVpFejdBSKdNxKR0w8+TQxpAbCBwJFIx20KqQSBjTJSVTJQ6gpJEwqrSV7u4mDS9Nps1z6xOW1xtC74i7DJdfByvqRV109KbvY1htBTQrml2+yOV1ptZjF/a/Q5zWmsqqqr3+VZO5nlKmu1ba43Hmm9rdvfTRrSHq6dtBXXS1Pljz7Tx67d71znrO7q82Hoaucws1z+b57wrpoTilS4nvi/tDh1hqfat5eC8p7zFVTVmmuuJs1WrjJcc3N/1Na0rbTmez5i81BRaprj2ThiY6rR5vsmDJXTLmHf6X/0RRZLPLh7m4wk1Wnjh3IdNrObgt2DnDv8ArgP7s3MXRiOYCd7O5+HoVQ8L4j4Cux6913G1RoqSeb5R112mZmCim1hu/HGI9zKre+XdmV925X5J9cmZPsJu9e3LrMxwF2dbVxlVcZz3CsdGawT5ePubdOht5fOHHMB0mmpwrvfrmbFlYtu5O/wNjRdEqSwv64noWWjzl10/IYZlrWNhVSnClxdSoW9c4UuFwvZ6uiaHWqaHaqmmp40qrfjGPxJQ8sOOYrCx67voblmu/Ln18m4hibYb+iWLbVKxfUnQU0xCWVxraq0Dcpmr8zy/auHb1kbsnppXDwat/wBTwSQniXSiKkbcVJ8kAkxEcQSBDgRE5Dr0EOqpLEMjuTg83WGtFQrjFrDWWSwZzun2rqzu9Tz31PUPXp6POZYtZa2c44z2nNaVb7ze7j9T0LazfOM+eJpfYT2KIV8d7PN3PL2xw8u3sFxTeLWJjotq6VwSuV0cT2aNWuZhqOXDpmZbP1t30xwzufp/XctZc/RVU/wub/Xt7gVm3idbYbLt5S+S48keroOwrve7E/uceWJqKzLE6lY7lwH3Sq6KZ4z9DPZ6kqeTm+93JYH1PR9iqUvx1LuXuzfstl7BYqp9r+EjpGlLjPk1fH6NnanU28M/Tsgz0bNPNZxj28e4+yWepbFXKyo71PqbNlYU0/lppp7El6G9r/rnPlfIfHbLZCuq9U1uZwpqx7kbtjsVayosbR9tNXa8T6yqhMdqPbE+Tb4+XrYG1d32VXHGhebZlp2AtZ/8X8qP/o+lg+vYdqBPk2fP1sJavGin/ej2fUmxZbCV3Tu3YPe+EdxINDtwzPkXchZ7DcaqFGEKq7yRsWexFKxtPCn5qOmgDX4qzvXn28Wy2TsVi633pezKtNlrKPwuunvT9vdHsAx/Nfg3L/XH6Rs/bUuKad5cU16NyusT09Ual+ze/XDqyWKp58312e1VSSy/MRKtq2mMFSxtEQNM05G2TUgazKjgSTHXSAqAHKYrN3DqQkykZId2J5GsNNb7MvqbenWuR5ldlJw1LTPD1aVI7lpWym9s0rel4K/ksz1/8c6nHkb2j7P/ALru34Of4mXbcivblKtAqrdybN/V+zLqxUvyOtsdW0ULCXz+Dapdx0jRj2428j5Dx9G2bpShvuXub9nq2zp/Sn23+RsLiEnaKRDhOpafYiFCu7FHkgjj1eDQ6HIsrkABgh1zBUiLSEEhQVIkoJCBPEbYgQgBboQKMUggbJGwBgKyTMdSMgMlLA0NIbEwyCgbrDdFSaSlWAQAYWGKkoENAe+2O00dVXvq4VOi0rIzi3Qw1FpVZ0pXJJFVMmlDbEEUmS6rhpjkFIJBSwgEZVKJ65FpB2ZMcAqQqYgIVTENAgEBIMUAVIbo0CECbKkxJQahKaBgwQLgIATAVgMmqooW6WExtggYoDpkQNUlJDaFIkBunkBHhjCApQ2XZ5OkKQAgaGY7S2VKvaRoWuu6MpZibVj23Wkz09FFQc9XtbTS3+FXXfm6gijbOmY3bnnLjxgxuVddm3x0m6NU9M5x7bWacOn+SXsD21s8N3+S+C3K/Rs3+Ojc8i6HccytubJfpf8AsvgyLbax4O/nTw5xy8R3K/VOjf46Rsk8CjbWweb8vk3LLaWwq/XHarvIf3E+2du/x6aZRq2WsbOrCul9/sbG8mLGJNAkJFUmgaQquBUGOlu/rMoUgGPeG2RSwTCQgUTGMmqoBiDBioYDgZJomSxESxGKBkCgBgPHwMUALeGZa/0QK0bScXvJcS6RyUwIlyWnV1O+p3rieHp2lXO9wr3zUZttRijvtI0Km0mV3rq88rStlpvpqT4Tc8szyW07Pfp61Z7fONLtHutu5tunD5d1x5VppTSwnzu5XXH0LTNk681U01EK+nwOf0jZaqYhZ5Q+054x29UWienL1abU+aav7fEVnpbTlc0+f05nr6Zs7UlfT4Xvxwy9TRq1M4X4W7oxV7WL6ZZhtrPWDd7p74eC6ZFFvVXKbbv7Xc8RvVteEPO9zHXyZKNDtaaopT7UuHEeEzWlhWk4vux4yTZ6fWrqt5e3fxfLgX9na1TNWCvx9hKmuPzxm7sLuGQJt6Lr1qZqqbuxujhf1meno21FosXHPh3o8Ozqrm9Kpc6bmVUpWELh69q+AZmsS7fV229ajeqbvzvUd+R0Wg7Z0VXVqHy+GfKbFrdmbscvDkZqNLe9Gawc8evc3F7Q420a29Pt2jadRafkqT5YPwM7pPkOh65qpcz/AH29Z8DrdU7YVXKuKk/H/bM7V1o9vNfxrRzDsXQLdMOh6fRaqaKk84z+psnbLyzEx2w0qGOTI6BKMx7SYJQ6gESSKWYkECpDJ3SmAL/iZAckiD3gBVAZwGEaQQNUi2dKCqmUOSpBYY6EXIRIIgpMHSs7+uYIaYrLXtNXWdWNnQ+6PQ1qtntH/wDWu5v5PRY0Z/MfGovaPbw7TY/R6puqU4xUviTDa7E2LUTUv9X7I6IAnTr8bjVv9ct/2/splVc76f8Aka9r/wBPU8KqfBr0TOxQMztV+HfvE9uCttga1gqX2NfKb+po6VsrXR+aipdzjxUn0wZmdCrceVeO3xu31G6Yh84WWXuaP3Fp8s8Fcu3jefarfV9nafmopb4xD8VeeHrDYuzqvs3D4VXp96w8Gc50Z9O9fJrPfD5ivwyoieDz5oyaPU053ovc8+1dx72s9na7Opp07stu/B3ZNZHk/d3S4hpp353Ph4Scpifb0xaJjh7GqtLqWFURhy7OB1GibSWiUVOe6X7e5wVjc+GGN2E4+fiel993ad6qqIUvsV7Zqtpjpi1It2+h6HrD7S6qE8owZuYnI6DrGFRWqk00qqWnNLTVzTwOrsbZVJVLCpJ+PXkeuk5jEvnatPzPCmCXgZGkKPjyN5cuSgUi3hikjTEMBlMAhsQwiSGFKAsLDEUkJFbwE0EiQJEujQK8YIkbGmQykWVhUCG0AIhyDCBByCYoBClAIcBJwGgSBBIJFtYU107tSTTyfryZy2u9l3SnVZy6c1+qlcVxS6k6wTcGbVi0ct6epak8Pl1ronFTj3diMMVU1Kl2dboqmLRUzQsZpqa/K7s1F/cdrrLZpup1WSTTvi5NTwm6OrzUepLZKFS/Gm9YXwzz7cw90a1Z9vK0KlU0000qKV+VJJUqW3grljPidfqK1myU5Opdma9Tx7LZy1eSp5upceClnQ6BoX2VComc2+LeN2WCXcddKJjtw1r1mMQ2d4SE6Rzd1wOzyk2Cf1BU3jZDoCDeuBsiBMcipZQA+1gNCEcsY0FKHBhoxwJAhRsBIJJGuvEqSViUhBgKATKEcCAqSmEUgmNCHJwcjklooEYsABIEAakGBExOkoUkEMVSKdRMXiin6lpEse8SgyG+vEpCZQklJA2NkEtBAIdTHpIb5DKQAGJdeBkEBlv2mzHTgAAyH8gwAoMnT7jp+RAbjsV6lT9g+fcACFKaMDJ16gA+lHYz64A8AAkS+fUrLrkADCDzBYeIAAFb9w69QAzLUK+RLHwGBpR2hYvrNCQAKkuvUaAAkGsCKsAAGhn1xZVPXiADI9MfyWkAALMtNChXIYAR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172" name="Picture 4" descr="http://farm3.static.flickr.com/2046/2415347720_e64bf93438.jpg"/>
          <p:cNvPicPr>
            <a:picLocks noChangeAspect="1" noChangeArrowheads="1"/>
          </p:cNvPicPr>
          <p:nvPr/>
        </p:nvPicPr>
        <p:blipFill>
          <a:blip r:embed="rId2"/>
          <a:srcRect/>
          <a:stretch>
            <a:fillRect/>
          </a:stretch>
        </p:blipFill>
        <p:spPr bwMode="auto">
          <a:xfrm>
            <a:off x="762000" y="1600200"/>
            <a:ext cx="5105400" cy="3829050"/>
          </a:xfrm>
          <a:prstGeom prst="rect">
            <a:avLst/>
          </a:prstGeom>
          <a:noFill/>
        </p:spPr>
      </p:pic>
      <p:sp>
        <p:nvSpPr>
          <p:cNvPr id="5" name="TextBox 4"/>
          <p:cNvSpPr txBox="1"/>
          <p:nvPr/>
        </p:nvSpPr>
        <p:spPr>
          <a:xfrm>
            <a:off x="1066800" y="5638800"/>
            <a:ext cx="4876800" cy="646331"/>
          </a:xfrm>
          <a:prstGeom prst="rect">
            <a:avLst/>
          </a:prstGeom>
          <a:noFill/>
        </p:spPr>
        <p:txBody>
          <a:bodyPr wrap="square" rtlCol="0">
            <a:spAutoFit/>
          </a:bodyPr>
          <a:lstStyle/>
          <a:p>
            <a:r>
              <a:rPr lang="en-US" dirty="0" smtClean="0"/>
              <a:t>PLANARIAN(</a:t>
            </a:r>
            <a:r>
              <a:rPr lang="en-US" dirty="0" err="1" smtClean="0"/>
              <a:t>platyhelminthes</a:t>
            </a:r>
            <a:r>
              <a:rPr lang="en-US" dirty="0" smtClean="0"/>
              <a:t>)</a:t>
            </a:r>
          </a:p>
          <a:p>
            <a:endParaRPr lang="en-US" dirty="0"/>
          </a:p>
        </p:txBody>
      </p:sp>
      <p:sp>
        <p:nvSpPr>
          <p:cNvPr id="6" name="TextBox 5"/>
          <p:cNvSpPr txBox="1"/>
          <p:nvPr/>
        </p:nvSpPr>
        <p:spPr>
          <a:xfrm>
            <a:off x="6248400" y="1295400"/>
            <a:ext cx="2286000" cy="4154984"/>
          </a:xfrm>
          <a:prstGeom prst="rect">
            <a:avLst/>
          </a:prstGeom>
          <a:noFill/>
        </p:spPr>
        <p:txBody>
          <a:bodyPr wrap="square" rtlCol="0">
            <a:spAutoFit/>
          </a:bodyPr>
          <a:lstStyle/>
          <a:p>
            <a:pPr>
              <a:buFont typeface="Arial" pitchFamily="34" charset="0"/>
              <a:buChar char="•"/>
            </a:pPr>
            <a:r>
              <a:rPr lang="en-US" sz="2400" dirty="0" smtClean="0"/>
              <a:t>Both </a:t>
            </a:r>
            <a:r>
              <a:rPr lang="en-US" sz="2400" dirty="0" err="1" smtClean="0"/>
              <a:t>Platyhelminthese</a:t>
            </a:r>
            <a:r>
              <a:rPr lang="en-US" sz="2400" dirty="0" smtClean="0"/>
              <a:t> and </a:t>
            </a:r>
            <a:r>
              <a:rPr lang="en-US" sz="2400" dirty="0" err="1" smtClean="0"/>
              <a:t>Nemotoda</a:t>
            </a:r>
            <a:r>
              <a:rPr lang="en-US" sz="2400" dirty="0" smtClean="0"/>
              <a:t> display </a:t>
            </a:r>
            <a:r>
              <a:rPr lang="en-US" sz="2400" dirty="0" err="1" smtClean="0"/>
              <a:t>cephalization</a:t>
            </a:r>
            <a:r>
              <a:rPr lang="en-US" sz="2400" dirty="0" smtClean="0"/>
              <a:t>.</a:t>
            </a:r>
          </a:p>
          <a:p>
            <a:pPr>
              <a:buFont typeface="Arial" pitchFamily="34" charset="0"/>
              <a:buChar char="•"/>
            </a:pPr>
            <a:r>
              <a:rPr lang="en-US" sz="2400" dirty="0" err="1" smtClean="0"/>
              <a:t>Platyhelminthes</a:t>
            </a:r>
            <a:r>
              <a:rPr lang="en-US" sz="2400" dirty="0" smtClean="0"/>
              <a:t> display more obvious </a:t>
            </a:r>
            <a:r>
              <a:rPr lang="en-US" sz="2400" dirty="0" err="1" smtClean="0"/>
              <a:t>cephalization</a:t>
            </a:r>
            <a:r>
              <a:rPr lang="en-US" sz="2400" dirty="0" smtClean="0"/>
              <a:t> that </a:t>
            </a:r>
            <a:r>
              <a:rPr lang="en-US" sz="2400" dirty="0" err="1" smtClean="0"/>
              <a:t>nemotoda</a:t>
            </a:r>
            <a:r>
              <a:rPr lang="en-US" sz="2400" dirty="0" smtClean="0"/>
              <a:t>.</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152400" y="609600"/>
            <a:ext cx="8839200" cy="1384995"/>
          </a:xfrm>
          <a:prstGeom prst="rect">
            <a:avLst/>
          </a:prstGeom>
          <a:noFill/>
        </p:spPr>
        <p:txBody>
          <a:bodyPr wrap="square" rtlCol="0">
            <a:spAutoFit/>
          </a:bodyPr>
          <a:lstStyle/>
          <a:p>
            <a:r>
              <a:rPr lang="en-US" dirty="0" smtClean="0"/>
              <a:t>EMBRYONIC DEVELOPMENT</a:t>
            </a:r>
          </a:p>
          <a:p>
            <a:r>
              <a:rPr lang="en-US" sz="2400" dirty="0" smtClean="0"/>
              <a:t>-</a:t>
            </a:r>
            <a:r>
              <a:rPr lang="en-US" sz="2400" dirty="0" err="1" smtClean="0"/>
              <a:t>Nematoda</a:t>
            </a:r>
            <a:r>
              <a:rPr lang="en-US" sz="2400" dirty="0" smtClean="0"/>
              <a:t> and </a:t>
            </a:r>
            <a:r>
              <a:rPr lang="en-US" sz="2400" dirty="0" err="1" smtClean="0"/>
              <a:t>Platyhelminthes</a:t>
            </a:r>
            <a:r>
              <a:rPr lang="en-US" sz="2400" dirty="0" smtClean="0"/>
              <a:t> are </a:t>
            </a:r>
            <a:r>
              <a:rPr lang="en-US" sz="2400" b="1" dirty="0" smtClean="0"/>
              <a:t>BOTH </a:t>
            </a:r>
            <a:r>
              <a:rPr lang="en-US" sz="2400" b="1" i="1" dirty="0" err="1" smtClean="0"/>
              <a:t>protosomes</a:t>
            </a:r>
            <a:r>
              <a:rPr lang="en-US" sz="2400" b="1" i="1" dirty="0" smtClean="0"/>
              <a:t> </a:t>
            </a:r>
            <a:r>
              <a:rPr lang="en-US" sz="2400" dirty="0" smtClean="0"/>
              <a:t>since they </a:t>
            </a:r>
            <a:r>
              <a:rPr lang="en-US" sz="1600" dirty="0" err="1" smtClean="0"/>
              <a:t>embyo</a:t>
            </a:r>
            <a:r>
              <a:rPr lang="en-US" sz="1600" dirty="0" smtClean="0"/>
              <a:t> forms a </a:t>
            </a:r>
            <a:r>
              <a:rPr lang="en-US" sz="1600" dirty="0" err="1" smtClean="0"/>
              <a:t>blastopore</a:t>
            </a:r>
            <a:r>
              <a:rPr lang="en-US" sz="1600" dirty="0" smtClean="0"/>
              <a:t> and becomes the archenteron which eventually spurs gut growth.</a:t>
            </a:r>
          </a:p>
          <a:p>
            <a:endParaRPr lang="en-US" dirty="0"/>
          </a:p>
        </p:txBody>
      </p:sp>
      <p:pic>
        <p:nvPicPr>
          <p:cNvPr id="3076" name="Picture 4"/>
          <p:cNvPicPr>
            <a:picLocks noChangeAspect="1" noChangeArrowheads="1"/>
          </p:cNvPicPr>
          <p:nvPr/>
        </p:nvPicPr>
        <p:blipFill>
          <a:blip r:embed="rId2" cstate="print"/>
          <a:srcRect/>
          <a:stretch>
            <a:fillRect/>
          </a:stretch>
        </p:blipFill>
        <p:spPr bwMode="auto">
          <a:xfrm>
            <a:off x="1524000" y="2209800"/>
            <a:ext cx="5410200" cy="405765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effectLst>
                  <a:outerShdw blurRad="38100" dist="38100" dir="2700000" algn="tl">
                    <a:srgbClr val="000000">
                      <a:alpha val="43137"/>
                    </a:srgbClr>
                  </a:outerShdw>
                </a:effectLst>
              </a:rPr>
              <a:t>DIGESTIVE SYSTEM</a:t>
            </a:r>
            <a:endParaRPr lang="en-US" sz="2800" dirty="0">
              <a:effectLst>
                <a:outerShdw blurRad="38100" dist="38100" dir="2700000" algn="tl">
                  <a:srgbClr val="000000">
                    <a:alpha val="43137"/>
                  </a:srgbClr>
                </a:outerShdw>
              </a:effectLst>
            </a:endParaRPr>
          </a:p>
        </p:txBody>
      </p:sp>
      <p:sp>
        <p:nvSpPr>
          <p:cNvPr id="5" name="TextBox 4"/>
          <p:cNvSpPr txBox="1"/>
          <p:nvPr/>
        </p:nvSpPr>
        <p:spPr>
          <a:xfrm>
            <a:off x="4724400" y="762000"/>
            <a:ext cx="4114800" cy="5324535"/>
          </a:xfrm>
          <a:prstGeom prst="rect">
            <a:avLst/>
          </a:prstGeom>
          <a:noFill/>
        </p:spPr>
        <p:txBody>
          <a:bodyPr wrap="square" rtlCol="0">
            <a:spAutoFit/>
          </a:bodyPr>
          <a:lstStyle/>
          <a:p>
            <a:pPr>
              <a:buFont typeface="Arial" pitchFamily="34" charset="0"/>
              <a:buChar char="•"/>
            </a:pPr>
            <a:r>
              <a:rPr lang="en-US" sz="2000" dirty="0" smtClean="0"/>
              <a:t>The oral cavity opens into a muscular sucking pharynx. Digestive glands are found in this region of the gut, producing enzymes that start to break down the food. </a:t>
            </a:r>
          </a:p>
          <a:p>
            <a:pPr>
              <a:buFont typeface="Arial" pitchFamily="34" charset="0"/>
              <a:buChar char="•"/>
            </a:pPr>
            <a:r>
              <a:rPr lang="en-US" sz="2000" dirty="0" smtClean="0"/>
              <a:t>There is no stomach, with the pharynx connecting directly to the intestine that forms the main length of the gut. This produces further enzymes, and also absorbs nutrients through its lining, </a:t>
            </a:r>
          </a:p>
          <a:p>
            <a:pPr>
              <a:buFont typeface="Arial" pitchFamily="34" charset="0"/>
              <a:buChar char="•"/>
            </a:pPr>
            <a:r>
              <a:rPr lang="en-US" sz="2000" dirty="0" smtClean="0"/>
              <a:t>The last portion of the intestine is lined by cuticle, forming a rectum which expels waste through the anus just below and in front of the tip of the tail. </a:t>
            </a:r>
            <a:endParaRPr lang="en-US" sz="2000" dirty="0"/>
          </a:p>
        </p:txBody>
      </p:sp>
      <p:pic>
        <p:nvPicPr>
          <p:cNvPr id="5122" name="Picture 2" descr="http://sharon-taxonomy2009-p2.wikispaces.com/file/view/nematode.gif/99304909/nematode.gif"/>
          <p:cNvPicPr>
            <a:picLocks noChangeAspect="1" noChangeArrowheads="1"/>
          </p:cNvPicPr>
          <p:nvPr/>
        </p:nvPicPr>
        <p:blipFill>
          <a:blip r:embed="rId3"/>
          <a:srcRect/>
          <a:stretch>
            <a:fillRect/>
          </a:stretch>
        </p:blipFill>
        <p:spPr bwMode="auto">
          <a:xfrm>
            <a:off x="533400" y="1981200"/>
            <a:ext cx="4114800" cy="350812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304800"/>
            <a:ext cx="8229600" cy="609600"/>
          </a:xfrm>
        </p:spPr>
        <p:txBody>
          <a:bodyPr>
            <a:normAutofit/>
          </a:bodyPr>
          <a:lstStyle/>
          <a:p>
            <a:r>
              <a:rPr lang="en-US" sz="2400" dirty="0" smtClean="0">
                <a:effectLst>
                  <a:outerShdw blurRad="38100" dist="38100" dir="2700000" algn="tl">
                    <a:srgbClr val="000000">
                      <a:alpha val="43137"/>
                    </a:srgbClr>
                  </a:outerShdw>
                </a:effectLst>
              </a:rPr>
              <a:t>NERVOUS SYSTEM </a:t>
            </a:r>
            <a:endParaRPr lang="en-US" sz="2400" dirty="0">
              <a:effectLst>
                <a:outerShdw blurRad="38100" dist="38100" dir="2700000" algn="tl">
                  <a:srgbClr val="000000">
                    <a:alpha val="43137"/>
                  </a:srgbClr>
                </a:outerShdw>
              </a:effectLst>
            </a:endParaRPr>
          </a:p>
        </p:txBody>
      </p:sp>
      <p:pic>
        <p:nvPicPr>
          <p:cNvPr id="5122" name="Picture 2"/>
          <p:cNvPicPr>
            <a:picLocks noChangeAspect="1" noChangeArrowheads="1"/>
          </p:cNvPicPr>
          <p:nvPr/>
        </p:nvPicPr>
        <p:blipFill>
          <a:blip r:embed="rId2" cstate="print"/>
          <a:srcRect/>
          <a:stretch>
            <a:fillRect/>
          </a:stretch>
        </p:blipFill>
        <p:spPr bwMode="auto">
          <a:xfrm>
            <a:off x="589984" y="2743200"/>
            <a:ext cx="3526324" cy="3124200"/>
          </a:xfrm>
          <a:prstGeom prst="rect">
            <a:avLst/>
          </a:prstGeom>
          <a:noFill/>
          <a:ln w="9525">
            <a:noFill/>
            <a:miter lim="800000"/>
            <a:headEnd/>
            <a:tailEnd/>
          </a:ln>
        </p:spPr>
      </p:pic>
      <p:sp>
        <p:nvSpPr>
          <p:cNvPr id="5" name="TextBox 4"/>
          <p:cNvSpPr txBox="1"/>
          <p:nvPr/>
        </p:nvSpPr>
        <p:spPr>
          <a:xfrm>
            <a:off x="304800" y="838200"/>
            <a:ext cx="3200400" cy="369332"/>
          </a:xfrm>
          <a:prstGeom prst="rect">
            <a:avLst/>
          </a:prstGeom>
          <a:noFill/>
        </p:spPr>
        <p:txBody>
          <a:bodyPr wrap="square" rtlCol="0">
            <a:spAutoFit/>
          </a:bodyPr>
          <a:lstStyle/>
          <a:p>
            <a:r>
              <a:rPr lang="en-US" u="sng" dirty="0" err="1" smtClean="0"/>
              <a:t>Platyhelminthes</a:t>
            </a:r>
            <a:endParaRPr lang="en-US" u="sng" dirty="0"/>
          </a:p>
        </p:txBody>
      </p:sp>
      <p:sp>
        <p:nvSpPr>
          <p:cNvPr id="6" name="TextBox 5"/>
          <p:cNvSpPr txBox="1"/>
          <p:nvPr/>
        </p:nvSpPr>
        <p:spPr>
          <a:xfrm>
            <a:off x="4876800" y="838200"/>
            <a:ext cx="4114800" cy="2123658"/>
          </a:xfrm>
          <a:prstGeom prst="rect">
            <a:avLst/>
          </a:prstGeom>
          <a:noFill/>
        </p:spPr>
        <p:txBody>
          <a:bodyPr wrap="square" rtlCol="0">
            <a:spAutoFit/>
          </a:bodyPr>
          <a:lstStyle/>
          <a:p>
            <a:r>
              <a:rPr lang="en-US" u="sng" dirty="0" err="1" smtClean="0"/>
              <a:t>Nematoda</a:t>
            </a:r>
            <a:endParaRPr lang="en-US" u="sng" dirty="0" smtClean="0"/>
          </a:p>
          <a:p>
            <a:r>
              <a:rPr lang="en-US" sz="1200" dirty="0" smtClean="0"/>
              <a:t>-Elaborate nervous system to easily respond to stimuli</a:t>
            </a:r>
          </a:p>
          <a:p>
            <a:r>
              <a:rPr lang="en-US" sz="1200" dirty="0"/>
              <a:t>-</a:t>
            </a:r>
            <a:r>
              <a:rPr lang="en-US" sz="1200" dirty="0" smtClean="0"/>
              <a:t>Composed of </a:t>
            </a:r>
            <a:r>
              <a:rPr lang="en-US" sz="1200" dirty="0"/>
              <a:t>a circum-pharyngeal nerve ring that is made up of four nerve ganglia from which six longitudinal nerves extend </a:t>
            </a:r>
            <a:r>
              <a:rPr lang="en-US" sz="1200" dirty="0" smtClean="0"/>
              <a:t>down longitudinally  </a:t>
            </a:r>
            <a:r>
              <a:rPr lang="en-US" sz="1200" dirty="0"/>
              <a:t>through the body to the various parts of the gut and the reproductive organs. </a:t>
            </a:r>
            <a:endParaRPr lang="en-US" sz="1200" dirty="0" smtClean="0"/>
          </a:p>
          <a:p>
            <a:r>
              <a:rPr lang="en-US" sz="1200" dirty="0" smtClean="0"/>
              <a:t>-Six </a:t>
            </a:r>
            <a:r>
              <a:rPr lang="en-US" sz="1200" dirty="0"/>
              <a:t>shorter nerves extend forwards from the circum-pharyngeal ganglia towards the mouth.</a:t>
            </a:r>
            <a:r>
              <a:rPr lang="en-US" sz="1200" dirty="0" smtClean="0"/>
              <a:t/>
            </a:r>
            <a:br>
              <a:rPr lang="en-US" sz="1200" dirty="0" smtClean="0"/>
            </a:br>
            <a:endParaRPr lang="en-US" sz="1200" dirty="0" smtClean="0"/>
          </a:p>
          <a:p>
            <a:endParaRPr lang="en-US" dirty="0"/>
          </a:p>
        </p:txBody>
      </p:sp>
      <p:pic>
        <p:nvPicPr>
          <p:cNvPr id="5123" name="Picture 3"/>
          <p:cNvPicPr>
            <a:picLocks noChangeAspect="1" noChangeArrowheads="1"/>
          </p:cNvPicPr>
          <p:nvPr/>
        </p:nvPicPr>
        <p:blipFill>
          <a:blip r:embed="rId3" cstate="print"/>
          <a:srcRect/>
          <a:stretch>
            <a:fillRect/>
          </a:stretch>
        </p:blipFill>
        <p:spPr bwMode="auto">
          <a:xfrm>
            <a:off x="4648200" y="2590800"/>
            <a:ext cx="4114800" cy="1636909"/>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4953000" y="4343400"/>
            <a:ext cx="3101433" cy="2286000"/>
          </a:xfrm>
          <a:prstGeom prst="rect">
            <a:avLst/>
          </a:prstGeom>
          <a:noFill/>
          <a:ln w="9525">
            <a:noFill/>
            <a:miter lim="800000"/>
            <a:headEnd/>
            <a:tailEnd/>
          </a:ln>
        </p:spPr>
      </p:pic>
      <p:sp>
        <p:nvSpPr>
          <p:cNvPr id="9" name="Rectangle 8"/>
          <p:cNvSpPr/>
          <p:nvPr/>
        </p:nvSpPr>
        <p:spPr>
          <a:xfrm>
            <a:off x="152400" y="1143000"/>
            <a:ext cx="4572000" cy="1107996"/>
          </a:xfrm>
          <a:prstGeom prst="rect">
            <a:avLst/>
          </a:prstGeom>
        </p:spPr>
        <p:txBody>
          <a:bodyPr>
            <a:spAutoFit/>
          </a:bodyPr>
          <a:lstStyle/>
          <a:p>
            <a:r>
              <a:rPr lang="en-US" sz="1100" dirty="0" smtClean="0"/>
              <a:t>- With an elaborate nervous system, they can adapt to various environments.</a:t>
            </a:r>
          </a:p>
          <a:p>
            <a:r>
              <a:rPr lang="en-US" sz="1100" dirty="0" smtClean="0"/>
              <a:t>-Consists of a pair of anterior ganglia or a nerve ring connected to 1 - 3 pairs of longitudinal nerve chords with transverse joining</a:t>
            </a:r>
          </a:p>
          <a:p>
            <a:r>
              <a:rPr lang="en-US" sz="1100" dirty="0" smtClean="0"/>
              <a:t>-In </a:t>
            </a:r>
            <a:r>
              <a:rPr lang="en-US" sz="1100" dirty="0" err="1" smtClean="0"/>
              <a:t>platyhelminthes</a:t>
            </a:r>
            <a:r>
              <a:rPr lang="en-US" sz="1100" dirty="0" smtClean="0"/>
              <a:t>, the beginning of </a:t>
            </a:r>
            <a:r>
              <a:rPr lang="en-US" sz="1100" dirty="0" err="1" smtClean="0"/>
              <a:t>cephalization</a:t>
            </a:r>
            <a:r>
              <a:rPr lang="en-US" sz="1100" dirty="0" smtClean="0"/>
              <a:t> can be seen with the concentration of nerve cells in the anterior part of the body</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304800"/>
            <a:ext cx="8229600" cy="533400"/>
          </a:xfrm>
        </p:spPr>
        <p:txBody>
          <a:bodyPr>
            <a:normAutofit/>
          </a:bodyPr>
          <a:lstStyle/>
          <a:p>
            <a:r>
              <a:rPr lang="en-US" sz="2400" dirty="0" smtClean="0">
                <a:effectLst>
                  <a:outerShdw blurRad="38100" dist="38100" dir="2700000" algn="tl">
                    <a:srgbClr val="000000">
                      <a:alpha val="43137"/>
                    </a:srgbClr>
                  </a:outerShdw>
                </a:effectLst>
              </a:rPr>
              <a:t>EXCRETORY SYSTEM</a:t>
            </a:r>
            <a:endParaRPr lang="en-US" sz="2400" dirty="0">
              <a:effectLst>
                <a:outerShdw blurRad="38100" dist="38100" dir="2700000" algn="tl">
                  <a:srgbClr val="000000">
                    <a:alpha val="43137"/>
                  </a:srgbClr>
                </a:outerShdw>
              </a:effectLst>
            </a:endParaRPr>
          </a:p>
        </p:txBody>
      </p:sp>
      <p:pic>
        <p:nvPicPr>
          <p:cNvPr id="3074" name="Picture 2" descr="http://upload.wikimedia.org/wikipedia/commons/f/fb/Roundworm.jpg"/>
          <p:cNvPicPr>
            <a:picLocks noChangeAspect="1" noChangeArrowheads="1"/>
          </p:cNvPicPr>
          <p:nvPr/>
        </p:nvPicPr>
        <p:blipFill>
          <a:blip r:embed="rId2"/>
          <a:srcRect/>
          <a:stretch>
            <a:fillRect/>
          </a:stretch>
        </p:blipFill>
        <p:spPr bwMode="auto">
          <a:xfrm>
            <a:off x="533400" y="1600200"/>
            <a:ext cx="3886200" cy="3733800"/>
          </a:xfrm>
          <a:prstGeom prst="rect">
            <a:avLst/>
          </a:prstGeom>
          <a:noFill/>
        </p:spPr>
      </p:pic>
      <p:sp>
        <p:nvSpPr>
          <p:cNvPr id="4" name="TextBox 3"/>
          <p:cNvSpPr txBox="1"/>
          <p:nvPr/>
        </p:nvSpPr>
        <p:spPr>
          <a:xfrm>
            <a:off x="4800600" y="1066800"/>
            <a:ext cx="3886200" cy="3477875"/>
          </a:xfrm>
          <a:prstGeom prst="rect">
            <a:avLst/>
          </a:prstGeom>
          <a:noFill/>
        </p:spPr>
        <p:txBody>
          <a:bodyPr wrap="square" rtlCol="0">
            <a:spAutoFit/>
          </a:bodyPr>
          <a:lstStyle/>
          <a:p>
            <a:r>
              <a:rPr lang="en-US" sz="2000" dirty="0" smtClean="0"/>
              <a:t>Nitrogenous waste is excreted in the form of ammonia through the body wall, and is not associated with any specific organs. However, the structures for excreting salt to maintain osmoregulation (process that keeps the organism's fluids from becoming too diluted or too concentrated) are typically more complex.</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229600" cy="533400"/>
          </a:xfrm>
        </p:spPr>
        <p:txBody>
          <a:bodyPr>
            <a:normAutofit/>
          </a:bodyPr>
          <a:lstStyle/>
          <a:p>
            <a:r>
              <a:rPr lang="en-US" sz="2400" dirty="0" smtClean="0">
                <a:effectLst>
                  <a:outerShdw blurRad="38100" dist="38100" dir="2700000" algn="tl">
                    <a:srgbClr val="000000">
                      <a:alpha val="43137"/>
                    </a:srgbClr>
                  </a:outerShdw>
                </a:effectLst>
              </a:rPr>
              <a:t>CIRCULATORY SYSTEM</a:t>
            </a:r>
            <a:endParaRPr lang="en-US" sz="2400" dirty="0">
              <a:effectLst>
                <a:outerShdw blurRad="38100" dist="38100" dir="2700000" algn="tl">
                  <a:srgbClr val="000000">
                    <a:alpha val="43137"/>
                  </a:srgbClr>
                </a:outerShdw>
              </a:effectLst>
            </a:endParaRPr>
          </a:p>
        </p:txBody>
      </p:sp>
      <p:sp>
        <p:nvSpPr>
          <p:cNvPr id="4" name="TextBox 3"/>
          <p:cNvSpPr txBox="1"/>
          <p:nvPr/>
        </p:nvSpPr>
        <p:spPr>
          <a:xfrm>
            <a:off x="2514600" y="2133600"/>
            <a:ext cx="4267200" cy="707886"/>
          </a:xfrm>
          <a:prstGeom prst="rect">
            <a:avLst/>
          </a:prstGeom>
          <a:noFill/>
        </p:spPr>
        <p:txBody>
          <a:bodyPr wrap="square" rtlCol="0">
            <a:spAutoFit/>
          </a:bodyPr>
          <a:lstStyle/>
          <a:p>
            <a:r>
              <a:rPr lang="en-US" sz="4000" dirty="0" smtClean="0">
                <a:effectLst>
                  <a:outerShdw blurRad="38100" dist="38100" dir="2700000" algn="tl">
                    <a:srgbClr val="000000">
                      <a:alpha val="43137"/>
                    </a:srgbClr>
                  </a:outerShdw>
                </a:effectLst>
              </a:rPr>
              <a:t>NONEXISTENT</a:t>
            </a:r>
            <a:r>
              <a:rPr lang="en-US" dirty="0" smtClean="0"/>
              <a:t>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914400"/>
            <a:ext cx="8229600" cy="457200"/>
          </a:xfrm>
        </p:spPr>
        <p:txBody>
          <a:bodyPr>
            <a:normAutofit fontScale="90000"/>
          </a:bodyPr>
          <a:lstStyle/>
          <a:p>
            <a:r>
              <a:rPr lang="en-US" sz="1600" i="1" dirty="0" smtClean="0"/>
              <a:t/>
            </a:r>
            <a:br>
              <a:rPr lang="en-US" sz="1600" i="1" dirty="0" smtClean="0"/>
            </a:br>
            <a:r>
              <a:rPr lang="en-US" sz="1600" i="1" dirty="0" smtClean="0"/>
              <a:t/>
            </a:r>
            <a:br>
              <a:rPr lang="en-US" sz="1600" i="1" dirty="0" smtClean="0"/>
            </a:br>
            <a:endParaRPr lang="en-US" sz="1600" i="1" dirty="0"/>
          </a:p>
        </p:txBody>
      </p:sp>
      <p:sp>
        <p:nvSpPr>
          <p:cNvPr id="6" name="Rectangle 5"/>
          <p:cNvSpPr/>
          <p:nvPr/>
        </p:nvSpPr>
        <p:spPr>
          <a:xfrm>
            <a:off x="304800" y="197346"/>
            <a:ext cx="8458200" cy="2123658"/>
          </a:xfrm>
          <a:prstGeom prst="rect">
            <a:avLst/>
          </a:prstGeom>
        </p:spPr>
        <p:txBody>
          <a:bodyPr wrap="square">
            <a:spAutoFit/>
          </a:bodyPr>
          <a:lstStyle/>
          <a:p>
            <a:r>
              <a:rPr lang="en-US" sz="1100" i="1" dirty="0" smtClean="0"/>
              <a:t>Works cited</a:t>
            </a:r>
            <a:br>
              <a:rPr lang="en-US" sz="1100" i="1" dirty="0" smtClean="0"/>
            </a:br>
            <a:r>
              <a:rPr lang="en-US" sz="1100" i="1" dirty="0" smtClean="0">
                <a:hlinkClick r:id="rId2"/>
              </a:rPr>
              <a:t>http://web1.d25.k12.id.us/home/staff/rudeer/phylum_nematoda1.jpg</a:t>
            </a:r>
            <a:r>
              <a:rPr lang="en-US" sz="1100" i="1" dirty="0" smtClean="0"/>
              <a:t/>
            </a:r>
            <a:br>
              <a:rPr lang="en-US" sz="1100" i="1" dirty="0" smtClean="0"/>
            </a:br>
            <a:r>
              <a:rPr lang="en-US" sz="1100" i="1" dirty="0" smtClean="0">
                <a:hlinkClick r:id="rId3"/>
              </a:rPr>
              <a:t>http://web1.d25.k12.id.us/home/staff/rudeer/phylum_platyhelminthes.jpg</a:t>
            </a:r>
            <a:r>
              <a:rPr lang="en-US" sz="1100" i="1" dirty="0" smtClean="0"/>
              <a:t/>
            </a:r>
            <a:br>
              <a:rPr lang="en-US" sz="1100" i="1" dirty="0" smtClean="0"/>
            </a:br>
            <a:r>
              <a:rPr lang="en-US" sz="1100" i="1" dirty="0" smtClean="0">
                <a:hlinkClick r:id="rId4"/>
              </a:rPr>
              <a:t>http://www.esu.edu/~milewski/intro_biol_two/lab__10_platy_nemat/Nematoda.html</a:t>
            </a:r>
            <a:r>
              <a:rPr lang="en-US" sz="1100" i="1" dirty="0" smtClean="0"/>
              <a:t/>
            </a:r>
            <a:br>
              <a:rPr lang="en-US" sz="1100" i="1" dirty="0" smtClean="0"/>
            </a:br>
            <a:r>
              <a:rPr lang="en-US" sz="1100" i="1" dirty="0" smtClean="0">
                <a:hlinkClick r:id="rId5"/>
              </a:rPr>
              <a:t>https://wikispaces.psu.edu/download/attachments/38807300/Fig6.jpg</a:t>
            </a:r>
            <a:r>
              <a:rPr lang="en-US" sz="1100" i="1" dirty="0" smtClean="0"/>
              <a:t/>
            </a:r>
            <a:br>
              <a:rPr lang="en-US" sz="1100" i="1" dirty="0" smtClean="0"/>
            </a:br>
            <a:r>
              <a:rPr lang="en-US" sz="1100" i="1" dirty="0" smtClean="0"/>
              <a:t> http://www.mhhe.com/biosci/genbio/maderbiology7/graphics/mader07b/online_vrl/images/0594al.jpg </a:t>
            </a:r>
            <a:br>
              <a:rPr lang="en-US" sz="1100" i="1" dirty="0" smtClean="0"/>
            </a:br>
            <a:r>
              <a:rPr lang="en-US" sz="1100" i="1" dirty="0" smtClean="0"/>
              <a:t> http://cas.bellarmine.edu/tietjen/images/platyhelminthes.htm </a:t>
            </a:r>
            <a:br>
              <a:rPr lang="en-US" sz="1100" i="1" dirty="0" smtClean="0"/>
            </a:br>
            <a:r>
              <a:rPr lang="en-US" sz="1100" i="1" dirty="0" smtClean="0"/>
              <a:t> http://www.biology-questions-and-answers.com/nematoda.html </a:t>
            </a:r>
            <a:br>
              <a:rPr lang="en-US" sz="1100" i="1" dirty="0" smtClean="0"/>
            </a:br>
            <a:r>
              <a:rPr lang="en-US" sz="1100" i="1" dirty="0" smtClean="0"/>
              <a:t> http://www.pharmainfo.net/files/images/stories/article_images/Sympathetic%20and%20parasympathetic%20neurons%20with%20ganglion.JPG </a:t>
            </a:r>
          </a:p>
          <a:p>
            <a:r>
              <a:rPr lang="en-US" sz="1100" dirty="0" smtClean="0"/>
              <a:t>http://www.biology-questions-and-answers.com/flatworms.html</a:t>
            </a:r>
            <a:endParaRPr lang="en-US" sz="1100"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188</TotalTime>
  <Words>672</Words>
  <Application>Microsoft Macintosh PowerPoint</Application>
  <PresentationFormat>On-screen Show (4:3)</PresentationFormat>
  <Paragraphs>42</Paragraphs>
  <Slides>10</Slides>
  <Notes>1</Notes>
  <HiddenSlides>0</HiddenSlides>
  <MMClips>0</MMClips>
  <ScaleCrop>false</ScaleCrop>
  <HeadingPairs>
    <vt:vector size="4" baseType="variant">
      <vt:variant>
        <vt:lpstr>Design Template</vt:lpstr>
      </vt:variant>
      <vt:variant>
        <vt:i4>1</vt:i4>
      </vt:variant>
      <vt:variant>
        <vt:lpstr>Slide Titles</vt:lpstr>
      </vt:variant>
      <vt:variant>
        <vt:i4>10</vt:i4>
      </vt:variant>
    </vt:vector>
  </HeadingPairs>
  <TitlesOfParts>
    <vt:vector size="11" baseType="lpstr">
      <vt:lpstr>Paper</vt:lpstr>
      <vt:lpstr>Slide 1</vt:lpstr>
      <vt:lpstr>Slide 2</vt:lpstr>
      <vt:lpstr>TISSUE LAYERS</vt:lpstr>
      <vt:lpstr>Slide 4</vt:lpstr>
      <vt:lpstr>Slide 5</vt:lpstr>
      <vt:lpstr>DIGESTIVE SYSTEM</vt:lpstr>
      <vt:lpstr>NERVOUS SYSTEM </vt:lpstr>
      <vt:lpstr>EXCRETORY SYSTEM</vt:lpstr>
      <vt:lpstr>CIRCULATORY SYSTEM</vt:lpstr>
      <vt:lpstr>  </vt:lpstr>
    </vt:vector>
  </TitlesOfParts>
  <Company>GWU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GLS</dc:creator>
  <cp:lastModifiedBy>Office 2004 Test Drive User</cp:lastModifiedBy>
  <cp:revision>131</cp:revision>
  <dcterms:created xsi:type="dcterms:W3CDTF">2011-04-10T16:55:03Z</dcterms:created>
  <dcterms:modified xsi:type="dcterms:W3CDTF">2011-04-10T16:56:04Z</dcterms:modified>
</cp:coreProperties>
</file>