
<file path=[Content_Types].xml><?xml version="1.0" encoding="utf-8"?>
<Types xmlns="http://schemas.openxmlformats.org/package/2006/content-types">
  <Override PartName="/ppt/slideLayouts/slideLayout8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6.xml" ContentType="application/vnd.openxmlformats-officedocument.presentationml.slideLayout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presProps.xml" ContentType="application/vnd.openxmlformats-officedocument.presentationml.presProps+xml"/>
  <Default Extension="jpeg" ContentType="image/jpeg"/>
  <Override PartName="/ppt/slideLayouts/slideLayout5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Default Extension="xml" ContentType="application/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Masters/slideMaster1.xml" ContentType="application/vnd.openxmlformats-officedocument.presentationml.slideMaster+xml"/>
  <Override PartName="/ppt/viewProps.xml" ContentType="application/vnd.openxmlformats-officedocument.presentationml.viewProps+xml"/>
  <Default Extension="bin" ContentType="application/vnd.openxmlformats-officedocument.presentationml.printerSettings"/>
  <Default Extension="rels" ContentType="application/vnd.openxmlformats-package.relationships+xml"/>
  <Override PartName="/ppt/slides/slide9.xml" ContentType="application/vnd.openxmlformats-officedocument.presentationml.slide+xml"/>
  <Override PartName="/ppt/slides/slide6.xml" ContentType="application/vnd.openxmlformats-officedocument.presentationml.slide+xml"/>
  <Default Extension="gif" ContentType="image/gif"/>
</Types>
</file>

<file path=_rels/.rels><?xml version="1.0" encoding="UTF-8" standalone="yes"?>
<Relationships xmlns="http://schemas.openxmlformats.org/package/2006/relationships"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>
  <p:sldMasterIdLst>
    <p:sldMasterId id="2147483900" r:id="rId1"/>
  </p:sldMasterIdLst>
  <p:sldIdLst>
    <p:sldId id="256" r:id="rId2"/>
    <p:sldId id="257" r:id="rId3"/>
    <p:sldId id="265" r:id="rId4"/>
    <p:sldId id="259" r:id="rId5"/>
    <p:sldId id="262" r:id="rId6"/>
    <p:sldId id="263" r:id="rId7"/>
    <p:sldId id="264" r:id="rId8"/>
    <p:sldId id="258" r:id="rId9"/>
    <p:sldId id="261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lastView="sldThumbnailView">
  <p:normalViewPr>
    <p:restoredLeft sz="15620"/>
    <p:restoredTop sz="94660"/>
  </p:normalViewPr>
  <p:slideViewPr>
    <p:cSldViewPr>
      <p:cViewPr>
        <p:scale>
          <a:sx n="45" d="100"/>
          <a:sy n="45" d="100"/>
        </p:scale>
        <p:origin x="-2168" y="-1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4" Type="http://schemas.openxmlformats.org/officeDocument/2006/relationships/theme" Target="theme/theme1.xml"/><Relationship Id="rId4" Type="http://schemas.openxmlformats.org/officeDocument/2006/relationships/slide" Target="slides/slide3.xml"/><Relationship Id="rId7" Type="http://schemas.openxmlformats.org/officeDocument/2006/relationships/slide" Target="slides/slide6.xml"/><Relationship Id="rId11" Type="http://schemas.openxmlformats.org/officeDocument/2006/relationships/printerSettings" Target="printerSettings/printerSettings1.bin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10" Type="http://schemas.openxmlformats.org/officeDocument/2006/relationships/slide" Target="slides/slide9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9" Type="http://schemas.openxmlformats.org/officeDocument/2006/relationships/slide" Target="slides/slide8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429064" y="3337560"/>
            <a:ext cx="6480048" cy="2301240"/>
          </a:xfrm>
        </p:spPr>
        <p:txBody>
          <a:bodyPr rIns="45720" anchor="t"/>
          <a:lstStyle>
            <a:lvl1pPr algn="r">
              <a:defRPr lang="en-US" b="1" cap="all" baseline="0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433050" y="1544812"/>
            <a:ext cx="6480048" cy="1752600"/>
          </a:xfrm>
        </p:spPr>
        <p:txBody>
          <a:bodyPr tIns="0" rIns="45720" bIns="0" anchor="b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DB53B5-7A62-4990-8820-0A16DA5E9E1C}" type="datetimeFigureOut">
              <a:rPr lang="en-US" smtClean="0"/>
              <a:pPr/>
              <a:t>4/10/11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44E3A-F830-41F4-8046-4356E00DF6A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DB53B5-7A62-4990-8820-0A16DA5E9E1C}" type="datetimeFigureOut">
              <a:rPr lang="en-US" smtClean="0"/>
              <a:pPr/>
              <a:t>4/10/11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44E3A-F830-41F4-8046-4356E00DF6A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583837"/>
            <a:ext cx="6629400" cy="1826363"/>
          </a:xfrm>
        </p:spPr>
        <p:txBody>
          <a:bodyPr tIns="0" bIns="0" anchor="t"/>
          <a:lstStyle>
            <a:lvl1pPr algn="l">
              <a:buNone/>
              <a:defRPr sz="4200" b="1" cap="none" baseline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485800"/>
            <a:ext cx="6629400" cy="1066688"/>
          </a:xfrm>
        </p:spPr>
        <p:txBody>
          <a:bodyPr lIns="45720" tIns="0" rIns="45720" bIns="0" anchor="b"/>
          <a:lstStyle>
            <a:lvl1pPr marL="0" indent="0" algn="l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DB53B5-7A62-4990-8820-0A16DA5E9E1C}" type="datetimeFigureOut">
              <a:rPr lang="en-US" smtClean="0"/>
              <a:pPr/>
              <a:t>4/10/11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44E3A-F830-41F4-8046-4356E00DF6A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6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DB53B5-7A62-4990-8820-0A16DA5E9E1C}" type="datetimeFigureOut">
              <a:rPr lang="en-US" smtClean="0"/>
              <a:pPr/>
              <a:t>4/10/11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44E3A-F830-41F4-8046-4356E00DF6A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86400"/>
            <a:ext cx="4040188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5486400"/>
            <a:ext cx="4041775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516912"/>
            <a:ext cx="4040188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516912"/>
            <a:ext cx="4041775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DB53B5-7A62-4990-8820-0A16DA5E9E1C}" type="datetimeFigureOut">
              <a:rPr lang="en-US" smtClean="0"/>
              <a:pPr/>
              <a:t>4/10/11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44E3A-F830-41F4-8046-4356E00DF6A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7470648" cy="1143000"/>
          </a:xfrm>
        </p:spPr>
        <p:txBody>
          <a:bodyPr anchor="ctr"/>
          <a:lstStyle>
            <a:lvl1pPr algn="l">
              <a:defRPr sz="460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DB53B5-7A62-4990-8820-0A16DA5E9E1C}" type="datetimeFigureOut">
              <a:rPr lang="en-US" smtClean="0"/>
              <a:pPr/>
              <a:t>4/10/11</a:t>
            </a:fld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D744E3A-F830-41F4-8046-4356E00DF6A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DB53B5-7A62-4990-8820-0A16DA5E9E1C}" type="datetimeFigureOut">
              <a:rPr lang="en-US" smtClean="0"/>
              <a:pPr/>
              <a:t>4/10/11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44E3A-F830-41F4-8046-4356E00DF6A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85528"/>
            <a:ext cx="3200400" cy="730250"/>
          </a:xfrm>
        </p:spPr>
        <p:txBody>
          <a:bodyPr tIns="0" bIns="0" anchor="t"/>
          <a:lstStyle>
            <a:lvl1pPr algn="l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214424"/>
            <a:ext cx="2743200" cy="914400"/>
          </a:xfrm>
        </p:spPr>
        <p:txBody>
          <a:bodyPr lIns="45720" tIns="0" rIns="45720" bIns="0" anchor="b"/>
          <a:lstStyle>
            <a:lvl1pPr marL="0" indent="0" algn="l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7086600" cy="3810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DB53B5-7A62-4990-8820-0A16DA5E9E1C}" type="datetimeFigureOut">
              <a:rPr lang="en-US" smtClean="0"/>
              <a:pPr/>
              <a:t>4/10/11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156448" y="6422064"/>
            <a:ext cx="762000" cy="365125"/>
          </a:xfrm>
        </p:spPr>
        <p:txBody>
          <a:bodyPr/>
          <a:lstStyle/>
          <a:p>
            <a:fld id="{DD744E3A-F830-41F4-8046-4356E00DF6A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56732" y="1705709"/>
            <a:ext cx="3053868" cy="1253808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65628" y="1019907"/>
            <a:ext cx="4114800" cy="4114800"/>
          </a:xfrm>
          <a:prstGeom prst="ellipse">
            <a:avLst/>
          </a:prstGeom>
          <a:solidFill>
            <a:schemeClr val="bg2">
              <a:shade val="50000"/>
            </a:schemeClr>
          </a:solidFill>
          <a:ln w="50800" cap="flat">
            <a:solidFill>
              <a:schemeClr val="bg2"/>
            </a:solidFill>
            <a:miter lim="800000"/>
          </a:ln>
          <a:effectLst>
            <a:outerShdw blurRad="152000" dist="345000" dir="5400000" sx="-80000" sy="-18000" rotWithShape="0">
              <a:srgbClr val="000000">
                <a:alpha val="25000"/>
              </a:srgbClr>
            </a:outerShdw>
          </a:effectLst>
          <a:scene3d>
            <a:camera prst="orthographicFront"/>
            <a:lightRig rig="contrasting" dir="t">
              <a:rot lat="0" lon="0" rev="2400000"/>
            </a:lightRig>
          </a:scene3d>
          <a:sp3d contourW="7620">
            <a:bevelT w="63500" h="63500"/>
            <a:contourClr>
              <a:schemeClr val="bg2">
                <a:shade val="50000"/>
              </a:schemeClr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556734" y="2998765"/>
            <a:ext cx="3053866" cy="2663482"/>
          </a:xfrm>
        </p:spPr>
        <p:txBody>
          <a:bodyPr lIns="45720" rIns="45720"/>
          <a:lstStyle>
            <a:lvl1pPr marL="0" indent="0">
              <a:buFontTx/>
              <a:buNone/>
              <a:defRPr sz="12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422064"/>
            <a:ext cx="2133600" cy="365125"/>
          </a:xfrm>
        </p:spPr>
        <p:txBody>
          <a:bodyPr/>
          <a:lstStyle/>
          <a:p>
            <a:fld id="{C4DB53B5-7A62-4990-8820-0A16DA5E9E1C}" type="datetimeFigureOut">
              <a:rPr lang="en-US" smtClean="0"/>
              <a:pPr/>
              <a:t>4/10/11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44E3A-F830-41F4-8046-4356E00DF6A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DB53B5-7A62-4990-8820-0A16DA5E9E1C}" type="datetimeFigureOut">
              <a:rPr lang="en-US" smtClean="0"/>
              <a:pPr/>
              <a:t>4/10/11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44E3A-F830-41F4-8046-4356E00DF6A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DB53B5-7A62-4990-8820-0A16DA5E9E1C}" type="datetimeFigureOut">
              <a:rPr lang="en-US" smtClean="0"/>
              <a:pPr/>
              <a:t>4/10/11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44E3A-F830-41F4-8046-4356E00DF6A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4" Type="http://schemas.openxmlformats.org/officeDocument/2006/relationships/slideLayout" Target="../slideLayouts/slideLayout4.xml"/><Relationship Id="rId10" Type="http://schemas.openxmlformats.org/officeDocument/2006/relationships/slideLayout" Target="../slideLayouts/slideLayout10.xml"/><Relationship Id="rId5" Type="http://schemas.openxmlformats.org/officeDocument/2006/relationships/slideLayout" Target="../slideLayouts/slideLayout5.xml"/><Relationship Id="rId7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9" Type="http://schemas.openxmlformats.org/officeDocument/2006/relationships/slideLayout" Target="../slideLayouts/slideLayout9.xml"/><Relationship Id="rId3" Type="http://schemas.openxmlformats.org/officeDocument/2006/relationships/slideLayout" Target="../slideLayouts/slideLayout3.xml"/><Relationship Id="rId6" Type="http://schemas.openxmlformats.org/officeDocument/2006/relationships/slideLayout" Target="../slideLayouts/slideLayout6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11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Freeform 15"/>
          <p:cNvSpPr>
            <a:spLocks/>
          </p:cNvSpPr>
          <p:nvPr/>
        </p:nvSpPr>
        <p:spPr bwMode="auto">
          <a:xfrm>
            <a:off x="7315200" y="0"/>
            <a:ext cx="1828800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2082" y="1734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422064"/>
            <a:ext cx="2133600" cy="365125"/>
          </a:xfrm>
          <a:prstGeom prst="rect">
            <a:avLst/>
          </a:prstGeom>
        </p:spPr>
        <p:txBody>
          <a:bodyPr vert="horz" bIns="0" anchor="b"/>
          <a:lstStyle>
            <a:lvl1pPr algn="l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C4DB53B5-7A62-4990-8820-0A16DA5E9E1C}" type="datetimeFigureOut">
              <a:rPr lang="en-US" smtClean="0"/>
              <a:pPr/>
              <a:t>4/10/11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3124200" y="6422064"/>
            <a:ext cx="2895600" cy="365125"/>
          </a:xfrm>
          <a:prstGeom prst="rect">
            <a:avLst/>
          </a:prstGeom>
        </p:spPr>
        <p:txBody>
          <a:bodyPr vert="horz" lIns="0" rIns="0" bIns="0" anchor="b"/>
          <a:lstStyle>
            <a:lvl1pPr algn="ct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153400" y="6422064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DD744E3A-F830-41F4-8046-4356E00DF6A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901" r:id="rId1"/>
    <p:sldLayoutId id="2147483902" r:id="rId2"/>
    <p:sldLayoutId id="2147483903" r:id="rId3"/>
    <p:sldLayoutId id="2147483904" r:id="rId4"/>
    <p:sldLayoutId id="2147483905" r:id="rId5"/>
    <p:sldLayoutId id="2147483906" r:id="rId6"/>
    <p:sldLayoutId id="2147483907" r:id="rId7"/>
    <p:sldLayoutId id="2147483908" r:id="rId8"/>
    <p:sldLayoutId id="2147483909" r:id="rId9"/>
    <p:sldLayoutId id="2147483910" r:id="rId10"/>
    <p:sldLayoutId id="2147483911" r:id="rId11"/>
  </p:sldLayoutIdLst>
  <p:txStyles>
    <p:titleStyle>
      <a:lvl1pPr algn="l" rtl="0" eaLnBrk="1" latinLnBrk="0" hangingPunct="1">
        <a:spcBef>
          <a:spcPct val="0"/>
        </a:spcBef>
        <a:buNone/>
        <a:defRPr kumimoji="0" sz="4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20624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22376" indent="-274320" algn="l" rtl="0" eaLnBrk="1" latinLnBrk="0" hangingPunct="1">
        <a:spcBef>
          <a:spcPct val="20000"/>
        </a:spcBef>
        <a:buClr>
          <a:schemeClr val="accent1"/>
        </a:buClr>
        <a:buSzPct val="90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56032" algn="l" rtl="0" eaLnBrk="1" latinLnBrk="0" hangingPunct="1">
        <a:spcBef>
          <a:spcPct val="20000"/>
        </a:spcBef>
        <a:buClr>
          <a:schemeClr val="accent2"/>
        </a:buClr>
        <a:buSzPct val="85000"/>
        <a:buFont typeface="Arial"/>
        <a:buChar char="○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37744" algn="l" rtl="0" eaLnBrk="1" latinLnBrk="0" hangingPunct="1">
        <a:spcBef>
          <a:spcPct val="20000"/>
        </a:spcBef>
        <a:buClr>
          <a:schemeClr val="accent3"/>
        </a:buClr>
        <a:buSzPct val="9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90472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Arial"/>
        <a:buChar char="-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0784" indent="-182880" algn="l" rtl="0" eaLnBrk="1" latinLnBrk="0" hangingPunct="1">
        <a:spcBef>
          <a:spcPct val="20000"/>
        </a:spcBef>
        <a:buClr>
          <a:schemeClr val="accent5"/>
        </a:buClr>
        <a:buFont typeface="Arial"/>
        <a:buChar char="-"/>
        <a:defRPr kumimoji="0" sz="20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Arial"/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39696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▪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31720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Relationship Id="rId3" Type="http://schemas.openxmlformats.org/officeDocument/2006/relationships/image" Target="../media/image2.jpeg"/><Relationship Id="rId5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eg"/><Relationship Id="rId3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3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95400" y="2438400"/>
            <a:ext cx="8156448" cy="3749040"/>
          </a:xfrm>
        </p:spPr>
        <p:txBody>
          <a:bodyPr>
            <a:normAutofit/>
          </a:bodyPr>
          <a:lstStyle/>
          <a:p>
            <a:pPr algn="ctr"/>
            <a:r>
              <a:rPr lang="en-US" sz="6600" dirty="0" smtClean="0">
                <a:latin typeface="Eras Medium ITC" pitchFamily="34" charset="0"/>
              </a:rPr>
              <a:t/>
            </a:r>
            <a:br>
              <a:rPr lang="en-US" sz="6600" dirty="0" smtClean="0">
                <a:latin typeface="Eras Medium ITC" pitchFamily="34" charset="0"/>
              </a:rPr>
            </a:br>
            <a:r>
              <a:rPr lang="en-US" sz="6600" dirty="0" smtClean="0">
                <a:latin typeface="Eras Medium ITC" pitchFamily="34" charset="0"/>
              </a:rPr>
              <a:t/>
            </a:r>
            <a:br>
              <a:rPr lang="en-US" sz="6600" dirty="0" smtClean="0">
                <a:latin typeface="Eras Medium ITC" pitchFamily="34" charset="0"/>
              </a:rPr>
            </a:br>
            <a:endParaRPr lang="en-US" sz="6600" dirty="0">
              <a:effectLst/>
              <a:latin typeface="Engravers MT" pitchFamily="18" charset="0"/>
            </a:endParaRPr>
          </a:p>
        </p:txBody>
      </p:sp>
      <p:pic>
        <p:nvPicPr>
          <p:cNvPr id="18434" name="Picture 2" descr="http://t3.gstatic.com/images?q=tbn:ANd9GcS3f5w0tm8euUAQtRBfwLCE49_7UixxnvuUwHDPrXsIgfwLF3Y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0" y="2514600"/>
            <a:ext cx="1047750" cy="8382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8438" name="Picture 6" descr="http://t2.gstatic.com/images?q=tbn:ANd9GcQ7OmPcuvvvj67jJ5MooZWF2kM0M2gXb3BjDUCF5lyvRWBa-dN1c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48400" y="2514600"/>
            <a:ext cx="1012825" cy="83819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9" name="Picture 7" descr="16_07"/>
          <p:cNvPicPr>
            <a:picLocks noChangeAspect="1" noChangeArrowheads="1"/>
          </p:cNvPicPr>
          <p:nvPr/>
        </p:nvPicPr>
        <p:blipFill>
          <a:blip r:embed="rId4" cstate="print"/>
          <a:srcRect t="2852"/>
          <a:stretch>
            <a:fillRect/>
          </a:stretch>
        </p:blipFill>
        <p:spPr bwMode="auto">
          <a:xfrm>
            <a:off x="5029200" y="2514600"/>
            <a:ext cx="990600" cy="8382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0" name="Picture 4" descr="http://www.biologyjunction.com/clip0051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04800" y="2514600"/>
            <a:ext cx="990600" cy="83415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1" name="Picture 6" descr="http://t2.gstatic.com/images?q=tbn:ANd9GcQ7OmPcuvvvj67jJ5MooZWF2kM0M2gXb3BjDUCF5lyvRWBa-dN1c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71600" y="2514600"/>
            <a:ext cx="1012825" cy="83819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2" name="Picture 4" descr="http://www.biologyjunction.com/clip0051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67600" y="2514600"/>
            <a:ext cx="990600" cy="83415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4" name="Picture 7" descr="16_07"/>
          <p:cNvPicPr>
            <a:picLocks noChangeAspect="1" noChangeArrowheads="1"/>
          </p:cNvPicPr>
          <p:nvPr/>
        </p:nvPicPr>
        <p:blipFill>
          <a:blip r:embed="rId4" cstate="print"/>
          <a:srcRect t="2852"/>
          <a:stretch>
            <a:fillRect/>
          </a:stretch>
        </p:blipFill>
        <p:spPr bwMode="auto">
          <a:xfrm>
            <a:off x="2590800" y="2514600"/>
            <a:ext cx="990600" cy="8382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5" name="Rectangle 14"/>
          <p:cNvSpPr/>
          <p:nvPr/>
        </p:nvSpPr>
        <p:spPr>
          <a:xfrm>
            <a:off x="1295400" y="3352800"/>
            <a:ext cx="7035900" cy="240065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5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ngravers MT" pitchFamily="18" charset="0"/>
              </a:rPr>
              <a:t>M</a:t>
            </a:r>
            <a:r>
              <a:rPr lang="en-US" sz="6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ngravers MT" pitchFamily="18" charset="0"/>
              </a:rPr>
              <a:t>ollusca</a:t>
            </a:r>
            <a:endParaRPr lang="en-US" sz="15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ngravers MT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0"/>
            <a:ext cx="7467600" cy="9906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General Structure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447800"/>
            <a:ext cx="5867400" cy="4724400"/>
          </a:xfrm>
        </p:spPr>
        <p:txBody>
          <a:bodyPr>
            <a:normAutofit fontScale="85000" lnSpcReduction="10000"/>
          </a:bodyPr>
          <a:lstStyle/>
          <a:p>
            <a:r>
              <a:rPr lang="en-US" sz="2500" dirty="0" smtClean="0">
                <a:latin typeface="Calibri" pitchFamily="34" charset="0"/>
              </a:rPr>
              <a:t>Bilaterally Symmetric</a:t>
            </a:r>
          </a:p>
          <a:p>
            <a:endParaRPr lang="en-US" sz="2500" dirty="0" smtClean="0">
              <a:latin typeface="Calibri" pitchFamily="34" charset="0"/>
            </a:endParaRPr>
          </a:p>
          <a:p>
            <a:endParaRPr lang="en-US" sz="2500" dirty="0" smtClean="0">
              <a:latin typeface="Calibri" pitchFamily="34" charset="0"/>
            </a:endParaRPr>
          </a:p>
          <a:p>
            <a:r>
              <a:rPr lang="en-US" sz="2500" dirty="0" err="1" smtClean="0">
                <a:latin typeface="Calibri" pitchFamily="34" charset="0"/>
              </a:rPr>
              <a:t>Coelomates</a:t>
            </a:r>
            <a:r>
              <a:rPr lang="en-US" sz="2500" dirty="0" smtClean="0">
                <a:latin typeface="Calibri" pitchFamily="34" charset="0"/>
              </a:rPr>
              <a:t>  </a:t>
            </a:r>
          </a:p>
          <a:p>
            <a:pPr lvl="1"/>
            <a:r>
              <a:rPr lang="en-US" sz="2500" dirty="0" smtClean="0">
                <a:latin typeface="Calibri" pitchFamily="34" charset="0"/>
              </a:rPr>
              <a:t>Presence of a body cavity</a:t>
            </a:r>
          </a:p>
          <a:p>
            <a:r>
              <a:rPr lang="en-US" sz="2500" dirty="0" smtClean="0">
                <a:latin typeface="Calibri" pitchFamily="34" charset="0"/>
              </a:rPr>
              <a:t>Endothermic</a:t>
            </a:r>
          </a:p>
          <a:p>
            <a:r>
              <a:rPr lang="en-US" sz="2500" dirty="0" err="1" smtClean="0">
                <a:latin typeface="Calibri" pitchFamily="34" charset="0"/>
              </a:rPr>
              <a:t>Triboblastic</a:t>
            </a:r>
            <a:r>
              <a:rPr lang="en-US" sz="2500" dirty="0" smtClean="0">
                <a:latin typeface="Calibri" pitchFamily="34" charset="0"/>
              </a:rPr>
              <a:t> </a:t>
            </a:r>
          </a:p>
          <a:p>
            <a:pPr lvl="1"/>
            <a:r>
              <a:rPr lang="en-US" sz="2500" dirty="0" smtClean="0">
                <a:latin typeface="Calibri" pitchFamily="34" charset="0"/>
              </a:rPr>
              <a:t>Endodermic, ectodermic, and </a:t>
            </a:r>
            <a:r>
              <a:rPr lang="en-US" sz="2500" dirty="0" err="1" smtClean="0">
                <a:latin typeface="Calibri" pitchFamily="34" charset="0"/>
              </a:rPr>
              <a:t>mesodermic</a:t>
            </a:r>
            <a:r>
              <a:rPr lang="en-US" sz="2500" dirty="0" smtClean="0">
                <a:latin typeface="Calibri" pitchFamily="34" charset="0"/>
              </a:rPr>
              <a:t> tissues</a:t>
            </a:r>
          </a:p>
          <a:p>
            <a:pPr lvl="1">
              <a:buNone/>
            </a:pPr>
            <a:endParaRPr lang="en-US" sz="2500" dirty="0" smtClean="0">
              <a:latin typeface="Calibri" pitchFamily="34" charset="0"/>
            </a:endParaRPr>
          </a:p>
          <a:p>
            <a:pPr lvl="1">
              <a:buNone/>
            </a:pPr>
            <a:endParaRPr lang="en-US" sz="2500" dirty="0" smtClean="0">
              <a:latin typeface="Calibri" pitchFamily="34" charset="0"/>
            </a:endParaRPr>
          </a:p>
          <a:p>
            <a:r>
              <a:rPr lang="en-US" sz="2500" dirty="0" err="1">
                <a:latin typeface="Calibri" pitchFamily="34" charset="0"/>
              </a:rPr>
              <a:t>Cephalization</a:t>
            </a:r>
            <a:r>
              <a:rPr lang="en-US" sz="2500" dirty="0">
                <a:latin typeface="Calibri" pitchFamily="34" charset="0"/>
              </a:rPr>
              <a:t> is </a:t>
            </a:r>
            <a:r>
              <a:rPr lang="en-US" sz="2500" dirty="0" smtClean="0">
                <a:latin typeface="Calibri" pitchFamily="34" charset="0"/>
              </a:rPr>
              <a:t>evident</a:t>
            </a:r>
          </a:p>
          <a:p>
            <a:pPr lvl="1"/>
            <a:r>
              <a:rPr lang="en-US" sz="2500" dirty="0" smtClean="0">
                <a:latin typeface="Calibri" pitchFamily="34" charset="0"/>
              </a:rPr>
              <a:t>Neurons concentrate in a </a:t>
            </a:r>
            <a:r>
              <a:rPr lang="en-US" sz="2500" dirty="0" err="1" smtClean="0">
                <a:latin typeface="Calibri" pitchFamily="34" charset="0"/>
              </a:rPr>
              <a:t>ganglial</a:t>
            </a:r>
            <a:r>
              <a:rPr lang="en-US" sz="2500" dirty="0" smtClean="0">
                <a:latin typeface="Calibri" pitchFamily="34" charset="0"/>
              </a:rPr>
              <a:t> pattern.</a:t>
            </a:r>
            <a:endParaRPr lang="en-US" sz="2500" dirty="0">
              <a:latin typeface="Calibri" pitchFamily="34" charset="0"/>
            </a:endParaRPr>
          </a:p>
        </p:txBody>
      </p:sp>
      <p:pic>
        <p:nvPicPr>
          <p:cNvPr id="17412" name="Picture 4" descr="http://blogs.villagevoice.com/forkintheroad/oyster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48400" y="2362200"/>
            <a:ext cx="2590800" cy="22098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7414" name="Picture 6" descr="http://www.psd202.org/PEHS/departments/science/Severino/kingdom_period_2/Mollusks_SS/Assets/mollusks1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48400" y="4876800"/>
            <a:ext cx="2590800" cy="165634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7416" name="Picture 8" descr="http://www.quia.com/files/quia/users/jristvedt/Animal-Diversity/Mollusca_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248400" y="304800"/>
            <a:ext cx="2590800" cy="17526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cxnSp>
        <p:nvCxnSpPr>
          <p:cNvPr id="13" name="Straight Connector 12"/>
          <p:cNvCxnSpPr/>
          <p:nvPr/>
        </p:nvCxnSpPr>
        <p:spPr>
          <a:xfrm>
            <a:off x="0" y="2133600"/>
            <a:ext cx="4267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0" y="4800600"/>
            <a:ext cx="4267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t2.gstatic.com/images?q=tbn:ANd9GcSo1_xXXqNdnT1n8R3OkLhBlEzf8bRK6MSH9072YvYOIsHP8eOX&amp;t=1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0" y="1795701"/>
            <a:ext cx="6324600" cy="3690699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Calibri" pitchFamily="34" charset="0"/>
              </a:rPr>
              <a:t>General Diagram</a:t>
            </a:r>
            <a:endParaRPr lang="en-US" dirty="0">
              <a:latin typeface="Calibri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28600"/>
            <a:ext cx="7467600" cy="1143000"/>
          </a:xfrm>
        </p:spPr>
        <p:txBody>
          <a:bodyPr/>
          <a:lstStyle/>
          <a:p>
            <a:r>
              <a:rPr lang="en-US" dirty="0" smtClean="0">
                <a:latin typeface="Calibri" pitchFamily="34" charset="0"/>
              </a:rPr>
              <a:t>Body Systems</a:t>
            </a:r>
            <a:endParaRPr lang="en-US" dirty="0">
              <a:latin typeface="Calibri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19400" y="1371600"/>
            <a:ext cx="5486400" cy="4572000"/>
          </a:xfrm>
        </p:spPr>
        <p:txBody>
          <a:bodyPr>
            <a:normAutofit fontScale="77500" lnSpcReduction="20000"/>
          </a:bodyPr>
          <a:lstStyle/>
          <a:p>
            <a:r>
              <a:rPr lang="en-US" sz="3600" dirty="0" smtClean="0">
                <a:latin typeface="Calibri" pitchFamily="34" charset="0"/>
              </a:rPr>
              <a:t>Digestive System</a:t>
            </a:r>
          </a:p>
          <a:p>
            <a:pPr lvl="1"/>
            <a:r>
              <a:rPr lang="en-US" dirty="0" smtClean="0">
                <a:latin typeface="Calibri" pitchFamily="34" charset="0"/>
              </a:rPr>
              <a:t>Special </a:t>
            </a:r>
            <a:r>
              <a:rPr lang="en-US" dirty="0" err="1" smtClean="0">
                <a:latin typeface="Calibri" pitchFamily="34" charset="0"/>
              </a:rPr>
              <a:t>radula</a:t>
            </a:r>
            <a:r>
              <a:rPr lang="en-US" dirty="0" smtClean="0">
                <a:latin typeface="Calibri" pitchFamily="34" charset="0"/>
              </a:rPr>
              <a:t> - a belt-like </a:t>
            </a:r>
            <a:r>
              <a:rPr lang="en-US" dirty="0" err="1" smtClean="0">
                <a:latin typeface="Calibri" pitchFamily="34" charset="0"/>
              </a:rPr>
              <a:t>chitonous</a:t>
            </a:r>
            <a:r>
              <a:rPr lang="en-US" dirty="0" smtClean="0">
                <a:latin typeface="Calibri" pitchFamily="34" charset="0"/>
              </a:rPr>
              <a:t> sheath bearing </a:t>
            </a:r>
            <a:r>
              <a:rPr lang="en-US" dirty="0" err="1" smtClean="0">
                <a:latin typeface="Calibri" pitchFamily="34" charset="0"/>
              </a:rPr>
              <a:t>recurved</a:t>
            </a:r>
            <a:r>
              <a:rPr lang="en-US" dirty="0" smtClean="0">
                <a:latin typeface="Calibri" pitchFamily="34" charset="0"/>
              </a:rPr>
              <a:t> teeth</a:t>
            </a:r>
          </a:p>
          <a:p>
            <a:pPr lvl="1"/>
            <a:r>
              <a:rPr lang="en-US" dirty="0" smtClean="0">
                <a:latin typeface="Calibri" pitchFamily="34" charset="0"/>
              </a:rPr>
              <a:t>Stomach, digestive gland branches to digestive tract</a:t>
            </a:r>
          </a:p>
          <a:p>
            <a:r>
              <a:rPr lang="en-US" sz="3600" dirty="0" smtClean="0">
                <a:latin typeface="Calibri" pitchFamily="34" charset="0"/>
              </a:rPr>
              <a:t>Nervous System</a:t>
            </a:r>
          </a:p>
          <a:p>
            <a:pPr lvl="1"/>
            <a:r>
              <a:rPr lang="en-US" dirty="0" smtClean="0">
                <a:latin typeface="Calibri" pitchFamily="34" charset="0"/>
              </a:rPr>
              <a:t>Chemosensory organs (gastropods, bivalves), image-forming eyes (cephalopods)</a:t>
            </a:r>
          </a:p>
          <a:p>
            <a:r>
              <a:rPr lang="en-US" sz="3600" dirty="0" smtClean="0">
                <a:latin typeface="Calibri" pitchFamily="34" charset="0"/>
              </a:rPr>
              <a:t>Circulatory &amp; Excretory System</a:t>
            </a:r>
          </a:p>
          <a:p>
            <a:pPr lvl="1"/>
            <a:r>
              <a:rPr lang="en-US" dirty="0" smtClean="0">
                <a:latin typeface="Calibri" pitchFamily="34" charset="0"/>
              </a:rPr>
              <a:t>Heart, arterial &amp; venous system</a:t>
            </a:r>
          </a:p>
          <a:p>
            <a:pPr lvl="1"/>
            <a:r>
              <a:rPr lang="en-US" dirty="0" smtClean="0">
                <a:latin typeface="Calibri" pitchFamily="34" charset="0"/>
              </a:rPr>
              <a:t>Gills well developed, except for </a:t>
            </a:r>
            <a:r>
              <a:rPr lang="en-US" dirty="0" err="1" smtClean="0">
                <a:latin typeface="Calibri" pitchFamily="34" charset="0"/>
              </a:rPr>
              <a:t>pulmonate</a:t>
            </a:r>
            <a:r>
              <a:rPr lang="en-US" dirty="0" smtClean="0">
                <a:latin typeface="Calibri" pitchFamily="34" charset="0"/>
              </a:rPr>
              <a:t> snails which have a specialized vascular "lung" (a highly modified mantle cavity)</a:t>
            </a:r>
          </a:p>
          <a:p>
            <a:pPr lvl="1"/>
            <a:r>
              <a:rPr lang="en-US" dirty="0" smtClean="0">
                <a:latin typeface="Calibri" pitchFamily="34" charset="0"/>
              </a:rPr>
              <a:t>Functional anus </a:t>
            </a:r>
          </a:p>
          <a:p>
            <a:pPr lvl="1">
              <a:buNone/>
            </a:pPr>
            <a:endParaRPr lang="en-US" dirty="0" smtClean="0">
              <a:latin typeface="Calibri" pitchFamily="34" charset="0"/>
            </a:endParaRPr>
          </a:p>
          <a:p>
            <a:pPr lvl="1">
              <a:buNone/>
            </a:pPr>
            <a:endParaRPr lang="en-US" dirty="0" smtClean="0">
              <a:latin typeface="Calibri" pitchFamily="34" charset="0"/>
            </a:endParaRPr>
          </a:p>
          <a:p>
            <a:pPr lvl="1">
              <a:buNone/>
            </a:pPr>
            <a:endParaRPr lang="en-US" dirty="0" smtClean="0">
              <a:latin typeface="Calibri" pitchFamily="34" charset="0"/>
            </a:endParaRPr>
          </a:p>
          <a:p>
            <a:endParaRPr lang="en-US" dirty="0" smtClean="0">
              <a:latin typeface="Calibri" pitchFamily="34" charset="0"/>
            </a:endParaRPr>
          </a:p>
          <a:p>
            <a:endParaRPr lang="en-US" dirty="0" smtClean="0">
              <a:latin typeface="Calibri" pitchFamily="34" charset="0"/>
            </a:endParaRPr>
          </a:p>
          <a:p>
            <a:pPr lvl="1">
              <a:buNone/>
            </a:pPr>
            <a:endParaRPr lang="en-US" dirty="0" smtClean="0">
              <a:latin typeface="Calibri" pitchFamily="34" charset="0"/>
            </a:endParaRPr>
          </a:p>
          <a:p>
            <a:endParaRPr lang="en-US" dirty="0">
              <a:latin typeface="Calibri" pitchFamily="34" charset="0"/>
            </a:endParaRPr>
          </a:p>
        </p:txBody>
      </p:sp>
      <p:pic>
        <p:nvPicPr>
          <p:cNvPr id="15364" name="Picture 4" descr="http://t0.gstatic.com/images?q=tbn:ANd9GcTC3Z-4SBlX7uSdoCT_at4psVZ9Axe3rYDxY6FGOmryiYysSnZq0Q&amp;t=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1447800"/>
            <a:ext cx="2438400" cy="172402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5366" name="Picture 6" descr="http://t3.gstatic.com/images?q=tbn:ANd9GcT7kpzsgud2NYygFsoCOJ-R4Vv0k8SNFvBu3sxMQNE6P_qDXfoL&amp;t=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0" y="3429000"/>
            <a:ext cx="2438400" cy="21336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Calibri" pitchFamily="34" charset="0"/>
              </a:rPr>
              <a:t>Digestive System </a:t>
            </a:r>
            <a:endParaRPr lang="en-US" dirty="0">
              <a:latin typeface="Calibri" pitchFamily="34" charset="0"/>
            </a:endParaRPr>
          </a:p>
        </p:txBody>
      </p:sp>
      <p:pic>
        <p:nvPicPr>
          <p:cNvPr id="4" name="Picture 2" descr="http://api.ning.com/files/UWw*v9mRMDGIuv9KbkxKCUdN3HOMQ5OgZNiPVzEygoE7BzBThVkBpACtzCZyqV8jmuL3AHhD*uDj0ukJLClRrkhF0Uwve0Mk/trenton.gif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" y="1600200"/>
            <a:ext cx="6629400" cy="388620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 descr="http://t0.gstatic.com/images?q=tbn:ANd9GcTHP1x7Hnt3pPD7K84qPwbgzHJ4anCdCmtgxRgn4QtKlfTkhzW1V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676400"/>
            <a:ext cx="6476999" cy="365760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sp>
        <p:nvSpPr>
          <p:cNvPr id="3" name="Rectangle 2"/>
          <p:cNvSpPr/>
          <p:nvPr/>
        </p:nvSpPr>
        <p:spPr>
          <a:xfrm>
            <a:off x="304801" y="685800"/>
            <a:ext cx="8839199" cy="800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600" dirty="0" smtClean="0">
                <a:latin typeface="Calibri" pitchFamily="34" charset="0"/>
              </a:rPr>
              <a:t>Nervous System </a:t>
            </a:r>
            <a:endParaRPr lang="en-US" sz="4600" dirty="0">
              <a:latin typeface="Calibri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http://t1.gstatic.com/images?q=tbn:ANd9GcRgq7RzJcmCqkeftsue9qtoNkAYYQ8PLwVjzl1BZUCSv6inBy9-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676400"/>
            <a:ext cx="6400800" cy="3854452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sp>
        <p:nvSpPr>
          <p:cNvPr id="3" name="Rectangle 2"/>
          <p:cNvSpPr/>
          <p:nvPr/>
        </p:nvSpPr>
        <p:spPr>
          <a:xfrm>
            <a:off x="304800" y="685800"/>
            <a:ext cx="5237979" cy="800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600" dirty="0" smtClean="0">
                <a:latin typeface="Calibri" pitchFamily="34" charset="0"/>
              </a:rPr>
              <a:t>Circulatory System </a:t>
            </a:r>
            <a:endParaRPr lang="en-US" sz="4600" dirty="0">
              <a:latin typeface="Calibri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Development &amp; Life Cycle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Protostomes</a:t>
            </a:r>
            <a:endParaRPr lang="en-US" dirty="0" smtClean="0"/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The </a:t>
            </a:r>
            <a:r>
              <a:rPr lang="en-US" dirty="0" err="1" smtClean="0"/>
              <a:t>trochophore</a:t>
            </a:r>
            <a:r>
              <a:rPr lang="en-US" dirty="0" smtClean="0"/>
              <a:t> larval stage is followed by a free-swimming </a:t>
            </a:r>
            <a:r>
              <a:rPr lang="en-US" b="1" dirty="0" err="1" smtClean="0">
                <a:solidFill>
                  <a:schemeClr val="folHlink"/>
                </a:solidFill>
              </a:rPr>
              <a:t>veliger</a:t>
            </a:r>
            <a:r>
              <a:rPr lang="en-US" dirty="0" smtClean="0"/>
              <a:t> larva in most species.</a:t>
            </a:r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Mollusks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7467600" cy="4525963"/>
          </a:xfrm>
        </p:spPr>
        <p:txBody>
          <a:bodyPr/>
          <a:lstStyle/>
          <a:p>
            <a:r>
              <a:rPr lang="en-US" dirty="0" smtClean="0"/>
              <a:t>Snails</a:t>
            </a:r>
          </a:p>
          <a:p>
            <a:r>
              <a:rPr lang="en-US" dirty="0" smtClean="0"/>
              <a:t>Slugs</a:t>
            </a:r>
          </a:p>
          <a:p>
            <a:r>
              <a:rPr lang="en-US" dirty="0" smtClean="0"/>
              <a:t>Octopus</a:t>
            </a:r>
          </a:p>
          <a:p>
            <a:r>
              <a:rPr lang="en-US" dirty="0" smtClean="0"/>
              <a:t>Cuttlefish</a:t>
            </a:r>
          </a:p>
          <a:p>
            <a:r>
              <a:rPr lang="en-US" dirty="0" err="1" smtClean="0"/>
              <a:t>Chitons</a:t>
            </a:r>
            <a:endParaRPr lang="en-US" dirty="0" smtClean="0"/>
          </a:p>
          <a:p>
            <a:r>
              <a:rPr lang="en-US" dirty="0" smtClean="0"/>
              <a:t>Tusk shells</a:t>
            </a:r>
          </a:p>
          <a:p>
            <a:r>
              <a:rPr lang="en-US" dirty="0" smtClean="0"/>
              <a:t>Oysters</a:t>
            </a:r>
          </a:p>
          <a:p>
            <a:r>
              <a:rPr lang="en-US" dirty="0" smtClean="0"/>
              <a:t>Squids.</a:t>
            </a:r>
            <a:endParaRPr lang="en-US" dirty="0"/>
          </a:p>
        </p:txBody>
      </p:sp>
      <p:pic>
        <p:nvPicPr>
          <p:cNvPr id="13320" name="Picture 8" descr="http://img.ehow.com/article-page-main/ehow/images/a07/mt/l8/parts-mollusk-shells-800X80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91000" y="1524000"/>
            <a:ext cx="3886200" cy="3799842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chnic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Technic">
      <a:majorFont>
        <a:latin typeface="Franklin Gothic Book"/>
        <a:ea typeface=""/>
        <a:cs typeface=""/>
        <a:font script="Jpan" typeface="ＭＳ Ｐゴシック"/>
        <a:font script="Hang" typeface="HY견고딕"/>
        <a:font script="Hans" typeface="宋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HGｺﾞｼｯｸM"/>
        <a:font script="Hang" typeface="HY중고딕"/>
        <a:font script="Hans" typeface="黑体"/>
        <a:font script="Hant" typeface="微軟正黑體"/>
        <a:font script="Arab" typeface="Tahoma"/>
        <a:font script="Hebr" typeface="Levenim MT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Technic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3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shade val="57000"/>
                <a:satMod val="120000"/>
              </a:schemeClr>
            </a:gs>
            <a:gs pos="80000">
              <a:schemeClr val="phClr">
                <a:shade val="56000"/>
                <a:satMod val="145000"/>
              </a:schemeClr>
            </a:gs>
            <a:gs pos="88000">
              <a:schemeClr val="phClr">
                <a:shade val="63000"/>
                <a:satMod val="160000"/>
              </a:schemeClr>
            </a:gs>
            <a:gs pos="100000">
              <a:schemeClr val="phClr">
                <a:tint val="99555"/>
                <a:satMod val="155000"/>
              </a:schemeClr>
            </a:gs>
          </a:gsLst>
          <a:lin ang="5400000" scaled="1"/>
        </a:gradFill>
      </a:fillStyleLst>
      <a:lnStyleLst>
        <a:ln w="9525" cap="flat" cmpd="sng" algn="ctr">
          <a:solidFill>
            <a:schemeClr val="phClr">
              <a:shade val="60000"/>
              <a:satMod val="30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00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62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  <a:scene3d>
            <a:camera prst="orthographicFront" fov="0">
              <a:rot lat="0" lon="0" rev="0"/>
            </a:camera>
            <a:lightRig rig="harsh" dir="t">
              <a:rot lat="6000000" lon="6000000" rev="0"/>
            </a:lightRig>
          </a:scene3d>
          <a:sp3d contourW="10000" prstMaterial="metal">
            <a:bevelT w="20000" h="9000" prst="softRound"/>
            <a:contourClr>
              <a:schemeClr val="phClr">
                <a:shade val="30000"/>
                <a:satMod val="2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50000"/>
              </a:schemeClr>
            </a:gs>
            <a:gs pos="30000">
              <a:schemeClr val="phClr">
                <a:shade val="60000"/>
                <a:satMod val="150000"/>
              </a:schemeClr>
            </a:gs>
            <a:gs pos="100000">
              <a:schemeClr val="phClr">
                <a:tint val="83000"/>
                <a:satMod val="200000"/>
              </a:schemeClr>
            </a:gs>
          </a:gsLst>
          <a:lin ang="13000000" scaled="0"/>
        </a:gra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60000" t="50000" r="4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Technic</Template>
  <TotalTime>765</TotalTime>
  <Words>151</Words>
  <Application>Microsoft Macintosh PowerPoint</Application>
  <PresentationFormat>On-screen Show (4:3)</PresentationFormat>
  <Paragraphs>47</Paragraphs>
  <Slides>9</Slides>
  <Notes>0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Technic</vt:lpstr>
      <vt:lpstr>  </vt:lpstr>
      <vt:lpstr> General Structure</vt:lpstr>
      <vt:lpstr>General Diagram</vt:lpstr>
      <vt:lpstr>Body Systems</vt:lpstr>
      <vt:lpstr>Digestive System </vt:lpstr>
      <vt:lpstr>Slide 6</vt:lpstr>
      <vt:lpstr>Slide 7</vt:lpstr>
      <vt:lpstr>Development &amp; Life Cycle </vt:lpstr>
      <vt:lpstr>Mollusks </vt:lpstr>
    </vt:vector>
  </TitlesOfParts>
  <Company>DC Government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</dc:title>
  <dc:creator>Student</dc:creator>
  <cp:lastModifiedBy>Office 2004 Test Drive User</cp:lastModifiedBy>
  <cp:revision>4</cp:revision>
  <dcterms:created xsi:type="dcterms:W3CDTF">2011-04-10T16:58:51Z</dcterms:created>
  <dcterms:modified xsi:type="dcterms:W3CDTF">2011-04-10T16:59:12Z</dcterms:modified>
</cp:coreProperties>
</file>