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s/slide15.xml" ContentType="application/vnd.openxmlformats-officedocument.presentationml.slide+xml"/>
  <Override PartName="/ppt/viewProps.xml" ContentType="application/vnd.openxmlformats-officedocument.presentationml.viewProps+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71" r:id="rId11"/>
    <p:sldId id="265" r:id="rId12"/>
    <p:sldId id="266" r:id="rId13"/>
    <p:sldId id="270" r:id="rId14"/>
    <p:sldId id="268" r:id="rId15"/>
    <p:sldId id="267"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91" d="100"/>
          <a:sy n="91" d="100"/>
        </p:scale>
        <p:origin x="-848"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viewProps" Target="viewProps.xml"/><Relationship Id="rId4" Type="http://schemas.openxmlformats.org/officeDocument/2006/relationships/slide" Target="slides/slide3.xml"/><Relationship Id="rId21" Type="http://schemas.openxmlformats.org/officeDocument/2006/relationships/theme" Target="theme/theme1.xml"/><Relationship Id="rId22" Type="http://schemas.openxmlformats.org/officeDocument/2006/relationships/tableStyles" Target="tableStyles.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slide" Target="slides/slide15.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slide" Target="slides/slide16.xml"/><Relationship Id="rId19" Type="http://schemas.openxmlformats.org/officeDocument/2006/relationships/presProps" Target="presProp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D2B8D93-F3D7-41DA-B519-A41AFAE474B8}" type="datetimeFigureOut">
              <a:rPr lang="en-US" smtClean="0"/>
              <a:pPr/>
              <a:t>4/10/11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70F7F50-CEAF-4663-A8D8-7655C5D3EF9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D2B8D93-F3D7-41DA-B519-A41AFAE474B8}"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F7F50-CEAF-4663-A8D8-7655C5D3E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D2B8D93-F3D7-41DA-B519-A41AFAE474B8}"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F7F50-CEAF-4663-A8D8-7655C5D3EF9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D2B8D93-F3D7-41DA-B519-A41AFAE474B8}" type="datetimeFigureOut">
              <a:rPr lang="en-US" smtClean="0"/>
              <a:pPr/>
              <a:t>4/10/11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0F7F50-CEAF-4663-A8D8-7655C5D3E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D2B8D93-F3D7-41DA-B519-A41AFAE474B8}" type="datetimeFigureOut">
              <a:rPr lang="en-US" smtClean="0"/>
              <a:pPr/>
              <a:t>4/10/11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0F7F50-CEAF-4663-A8D8-7655C5D3E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D2B8D93-F3D7-41DA-B519-A41AFAE474B8}" type="datetimeFigureOut">
              <a:rPr lang="en-US" smtClean="0"/>
              <a:pPr/>
              <a:t>4/10/11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0F7F50-CEAF-4663-A8D8-7655C5D3E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2B8D93-F3D7-41DA-B519-A41AFAE474B8}" type="datetimeFigureOut">
              <a:rPr lang="en-US" smtClean="0"/>
              <a:pPr/>
              <a:t>4/10/11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0F7F50-CEAF-4663-A8D8-7655C5D3E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D2B8D93-F3D7-41DA-B519-A41AFAE474B8}" type="datetimeFigureOut">
              <a:rPr lang="en-US" smtClean="0"/>
              <a:pPr/>
              <a:t>4/10/11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0F7F50-CEAF-4663-A8D8-7655C5D3E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D2B8D93-F3D7-41DA-B519-A41AFAE474B8}" type="datetimeFigureOut">
              <a:rPr lang="en-US" smtClean="0"/>
              <a:pPr/>
              <a:t>4/10/11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70F7F50-CEAF-4663-A8D8-7655C5D3EF9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D2B8D93-F3D7-41DA-B519-A41AFAE474B8}"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F7F50-CEAF-4663-A8D8-7655C5D3E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D2B8D93-F3D7-41DA-B519-A41AFAE474B8}"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F7F50-CEAF-4663-A8D8-7655C5D3E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D2B8D93-F3D7-41DA-B519-A41AFAE474B8}" type="datetimeFigureOut">
              <a:rPr lang="en-US" smtClean="0"/>
              <a:pPr/>
              <a:t>4/10/11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70F7F50-CEAF-4663-A8D8-7655C5D3EF9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Echinodermata</a:t>
            </a:r>
            <a:endParaRPr lang="en-US" dirty="0"/>
          </a:p>
        </p:txBody>
      </p:sp>
      <p:sp>
        <p:nvSpPr>
          <p:cNvPr id="3" name="Subtitle 2"/>
          <p:cNvSpPr>
            <a:spLocks noGrp="1"/>
          </p:cNvSpPr>
          <p:nvPr>
            <p:ph type="subTitle" idx="1"/>
          </p:nvPr>
        </p:nvSpPr>
        <p:spPr/>
        <p:txBody>
          <a:bodyPr/>
          <a:lstStyle/>
          <a:p>
            <a:endParaRPr lang="en-US" dirty="0" smtClean="0"/>
          </a:p>
          <a:p>
            <a:r>
              <a:rPr lang="en-US" dirty="0" smtClean="0"/>
              <a:t>By: </a:t>
            </a:r>
            <a:r>
              <a:rPr lang="en-US" dirty="0" err="1" smtClean="0"/>
              <a:t>Shayna</a:t>
            </a:r>
            <a:r>
              <a:rPr lang="en-US" dirty="0" smtClean="0"/>
              <a:t> Brown &amp; Tiara Jackson</a:t>
            </a:r>
            <a:endParaRPr lang="en-US" dirty="0"/>
          </a:p>
        </p:txBody>
      </p:sp>
      <p:pic>
        <p:nvPicPr>
          <p:cNvPr id="64514" name="Picture 2" descr="http://carolguze.com/images/animals/echinoderm.jpg"/>
          <p:cNvPicPr>
            <a:picLocks noChangeAspect="1" noChangeArrowheads="1"/>
          </p:cNvPicPr>
          <p:nvPr/>
        </p:nvPicPr>
        <p:blipFill>
          <a:blip r:embed="rId2" cstate="print"/>
          <a:srcRect/>
          <a:stretch>
            <a:fillRect/>
          </a:stretch>
        </p:blipFill>
        <p:spPr bwMode="auto">
          <a:xfrm>
            <a:off x="381000" y="2209800"/>
            <a:ext cx="2743200" cy="252984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Taxon</a:t>
            </a:r>
            <a:r>
              <a:rPr lang="en-US" dirty="0" smtClean="0"/>
              <a:t>: </a:t>
            </a:r>
            <a:r>
              <a:rPr lang="en-US" dirty="0" err="1" smtClean="0"/>
              <a:t>Echinodermata</a:t>
            </a:r>
            <a:endParaRPr lang="en-US" dirty="0"/>
          </a:p>
        </p:txBody>
      </p:sp>
      <p:sp>
        <p:nvSpPr>
          <p:cNvPr id="3" name="Content Placeholder 2"/>
          <p:cNvSpPr>
            <a:spLocks noGrp="1"/>
          </p:cNvSpPr>
          <p:nvPr>
            <p:ph idx="1"/>
          </p:nvPr>
        </p:nvSpPr>
        <p:spPr/>
        <p:txBody>
          <a:bodyPr/>
          <a:lstStyle/>
          <a:p>
            <a:r>
              <a:rPr lang="en-US" dirty="0" err="1" smtClean="0"/>
              <a:t>Echinodermata</a:t>
            </a:r>
            <a:endParaRPr lang="en-US" dirty="0" smtClean="0"/>
          </a:p>
          <a:p>
            <a:r>
              <a:rPr lang="en-US" dirty="0" smtClean="0"/>
              <a:t>Animal; Phylum</a:t>
            </a:r>
          </a:p>
          <a:p>
            <a:r>
              <a:rPr lang="en-US" dirty="0" smtClean="0"/>
              <a:t>Which includes 21 Classes of Echinoderms such as starfish and many others</a:t>
            </a:r>
            <a:endParaRPr lang="en-US" dirty="0"/>
          </a:p>
        </p:txBody>
      </p:sp>
      <p:pic>
        <p:nvPicPr>
          <p:cNvPr id="4" name="Picture 3" descr="http://www.bu.edu/gk12/eric/brittle.jpg"/>
          <p:cNvPicPr/>
          <p:nvPr/>
        </p:nvPicPr>
        <p:blipFill>
          <a:blip r:embed="rId2" cstate="print"/>
          <a:srcRect/>
          <a:stretch>
            <a:fillRect/>
          </a:stretch>
        </p:blipFill>
        <p:spPr bwMode="auto">
          <a:xfrm>
            <a:off x="5334000" y="3505200"/>
            <a:ext cx="3048000" cy="3048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Symmetry</a:t>
            </a:r>
            <a:endParaRPr lang="en-US" dirty="0"/>
          </a:p>
        </p:txBody>
      </p:sp>
      <p:sp>
        <p:nvSpPr>
          <p:cNvPr id="3" name="Content Placeholder 2"/>
          <p:cNvSpPr>
            <a:spLocks noGrp="1"/>
          </p:cNvSpPr>
          <p:nvPr>
            <p:ph idx="1"/>
          </p:nvPr>
        </p:nvSpPr>
        <p:spPr>
          <a:xfrm>
            <a:off x="457200" y="1600200"/>
            <a:ext cx="8229600" cy="4389120"/>
          </a:xfrm>
        </p:spPr>
        <p:txBody>
          <a:bodyPr/>
          <a:lstStyle/>
          <a:p>
            <a:r>
              <a:rPr lang="en-US" dirty="0" smtClean="0"/>
              <a:t>Echinoderms have Bilateral Symmetry when they are free swimming larvae, but then show Radial Symmetry at the time of metamorphosis.</a:t>
            </a:r>
          </a:p>
          <a:p>
            <a:endParaRPr lang="en-US" dirty="0"/>
          </a:p>
        </p:txBody>
      </p:sp>
      <p:pic>
        <p:nvPicPr>
          <p:cNvPr id="12290" name="Picture 2" descr="http://biology.unm.edu/ccouncil/Biology_203/Images/Deuterostomes/urchin.jpg"/>
          <p:cNvPicPr>
            <a:picLocks noChangeAspect="1" noChangeArrowheads="1"/>
          </p:cNvPicPr>
          <p:nvPr/>
        </p:nvPicPr>
        <p:blipFill>
          <a:blip r:embed="rId2" cstate="print"/>
          <a:srcRect/>
          <a:stretch>
            <a:fillRect/>
          </a:stretch>
        </p:blipFill>
        <p:spPr bwMode="auto">
          <a:xfrm>
            <a:off x="1981200" y="3048000"/>
            <a:ext cx="4962525" cy="357187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t>Body Cavity</a:t>
            </a:r>
            <a:endParaRPr lang="en-US" dirty="0"/>
          </a:p>
        </p:txBody>
      </p:sp>
      <p:sp>
        <p:nvSpPr>
          <p:cNvPr id="3" name="Content Placeholder 2"/>
          <p:cNvSpPr>
            <a:spLocks noGrp="1"/>
          </p:cNvSpPr>
          <p:nvPr>
            <p:ph idx="1"/>
          </p:nvPr>
        </p:nvSpPr>
        <p:spPr>
          <a:xfrm>
            <a:off x="228600" y="1752600"/>
            <a:ext cx="8229600" cy="4389120"/>
          </a:xfrm>
        </p:spPr>
        <p:txBody>
          <a:bodyPr/>
          <a:lstStyle/>
          <a:p>
            <a:r>
              <a:rPr lang="en-US" dirty="0" smtClean="0"/>
              <a:t>In Echinoderms, </a:t>
            </a:r>
          </a:p>
          <a:p>
            <a:pPr>
              <a:buNone/>
            </a:pPr>
            <a:r>
              <a:rPr lang="en-US" dirty="0" smtClean="0"/>
              <a:t>there is a presence </a:t>
            </a:r>
          </a:p>
          <a:p>
            <a:pPr>
              <a:buNone/>
            </a:pPr>
            <a:r>
              <a:rPr lang="en-US" dirty="0" smtClean="0"/>
              <a:t>of a body cavity </a:t>
            </a:r>
          </a:p>
          <a:p>
            <a:pPr>
              <a:buNone/>
            </a:pPr>
            <a:r>
              <a:rPr lang="en-US" dirty="0" smtClean="0"/>
              <a:t>except in </a:t>
            </a:r>
            <a:r>
              <a:rPr lang="en-US" dirty="0" err="1" smtClean="0"/>
              <a:t>ophiuroids</a:t>
            </a:r>
            <a:endParaRPr lang="en-US" dirty="0" smtClean="0"/>
          </a:p>
          <a:p>
            <a:pPr>
              <a:buNone/>
            </a:pPr>
            <a:endParaRPr lang="en-US" dirty="0" smtClean="0"/>
          </a:p>
          <a:p>
            <a:endParaRPr lang="en-US" dirty="0"/>
          </a:p>
        </p:txBody>
      </p:sp>
      <p:pic>
        <p:nvPicPr>
          <p:cNvPr id="11266" name="Picture 2" descr="http://www.biog1105-1106.org/labs/deuts/media/echinowatervasc.jpg"/>
          <p:cNvPicPr>
            <a:picLocks noChangeAspect="1" noChangeArrowheads="1"/>
          </p:cNvPicPr>
          <p:nvPr/>
        </p:nvPicPr>
        <p:blipFill>
          <a:blip r:embed="rId2" cstate="print"/>
          <a:srcRect/>
          <a:stretch>
            <a:fillRect/>
          </a:stretch>
        </p:blipFill>
        <p:spPr bwMode="auto">
          <a:xfrm>
            <a:off x="3352800" y="1600200"/>
            <a:ext cx="5791200" cy="476642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Tissue</a:t>
            </a:r>
            <a:endParaRPr lang="en-US" dirty="0"/>
          </a:p>
        </p:txBody>
      </p:sp>
      <p:sp>
        <p:nvSpPr>
          <p:cNvPr id="3" name="Content Placeholder 2"/>
          <p:cNvSpPr>
            <a:spLocks noGrp="1"/>
          </p:cNvSpPr>
          <p:nvPr>
            <p:ph idx="1"/>
          </p:nvPr>
        </p:nvSpPr>
        <p:spPr>
          <a:xfrm>
            <a:off x="304800" y="1600200"/>
            <a:ext cx="8229600" cy="4389120"/>
          </a:xfrm>
        </p:spPr>
        <p:txBody>
          <a:bodyPr/>
          <a:lstStyle/>
          <a:p>
            <a:r>
              <a:rPr lang="en-US" dirty="0" smtClean="0"/>
              <a:t>Echinoderms </a:t>
            </a:r>
          </a:p>
          <a:p>
            <a:pPr>
              <a:buNone/>
            </a:pPr>
            <a:r>
              <a:rPr lang="en-US" dirty="0" smtClean="0"/>
              <a:t>are </a:t>
            </a:r>
            <a:r>
              <a:rPr lang="en-US" dirty="0" err="1" smtClean="0"/>
              <a:t>trioblastic</a:t>
            </a:r>
            <a:r>
              <a:rPr lang="en-US" dirty="0" smtClean="0"/>
              <a:t>; </a:t>
            </a:r>
          </a:p>
          <a:p>
            <a:pPr>
              <a:buNone/>
            </a:pPr>
            <a:r>
              <a:rPr lang="en-US" dirty="0" smtClean="0"/>
              <a:t>meaning three </a:t>
            </a:r>
          </a:p>
          <a:p>
            <a:pPr>
              <a:buNone/>
            </a:pPr>
            <a:r>
              <a:rPr lang="en-US" dirty="0" smtClean="0"/>
              <a:t>layers which </a:t>
            </a:r>
          </a:p>
          <a:p>
            <a:pPr>
              <a:buNone/>
            </a:pPr>
            <a:r>
              <a:rPr lang="en-US" dirty="0" smtClean="0"/>
              <a:t>include the </a:t>
            </a:r>
          </a:p>
          <a:p>
            <a:pPr>
              <a:buNone/>
            </a:pPr>
            <a:r>
              <a:rPr lang="en-US" dirty="0" err="1" smtClean="0"/>
              <a:t>endo</a:t>
            </a:r>
            <a:r>
              <a:rPr lang="en-US" dirty="0" smtClean="0"/>
              <a:t>-, </a:t>
            </a:r>
            <a:r>
              <a:rPr lang="en-US" dirty="0" err="1" smtClean="0"/>
              <a:t>meso</a:t>
            </a:r>
            <a:r>
              <a:rPr lang="en-US" dirty="0" smtClean="0"/>
              <a:t>-, </a:t>
            </a:r>
          </a:p>
          <a:p>
            <a:pPr>
              <a:buNone/>
            </a:pPr>
            <a:r>
              <a:rPr lang="en-US" dirty="0" smtClean="0"/>
              <a:t>and ectoderm.</a:t>
            </a:r>
          </a:p>
          <a:p>
            <a:endParaRPr lang="en-US" dirty="0"/>
          </a:p>
        </p:txBody>
      </p:sp>
      <p:pic>
        <p:nvPicPr>
          <p:cNvPr id="10242" name="Picture 2" descr="http://www.ucmp.berkeley.edu/echinodermata/holospicules.gif"/>
          <p:cNvPicPr>
            <a:picLocks noChangeAspect="1" noChangeArrowheads="1"/>
          </p:cNvPicPr>
          <p:nvPr/>
        </p:nvPicPr>
        <p:blipFill>
          <a:blip r:embed="rId2" cstate="print"/>
          <a:srcRect/>
          <a:stretch>
            <a:fillRect/>
          </a:stretch>
        </p:blipFill>
        <p:spPr bwMode="auto">
          <a:xfrm>
            <a:off x="2819400" y="1219200"/>
            <a:ext cx="6038850" cy="4628416"/>
          </a:xfrm>
          <a:prstGeom prst="rect">
            <a:avLst/>
          </a:prstGeom>
          <a:noFill/>
        </p:spPr>
      </p:pic>
      <p:sp>
        <p:nvSpPr>
          <p:cNvPr id="5" name="TextBox 4"/>
          <p:cNvSpPr txBox="1"/>
          <p:nvPr/>
        </p:nvSpPr>
        <p:spPr>
          <a:xfrm>
            <a:off x="2057400" y="6019800"/>
            <a:ext cx="6781800" cy="461665"/>
          </a:xfrm>
          <a:prstGeom prst="rect">
            <a:avLst/>
          </a:prstGeom>
          <a:noFill/>
        </p:spPr>
        <p:txBody>
          <a:bodyPr wrap="square" rtlCol="0">
            <a:spAutoFit/>
          </a:bodyPr>
          <a:lstStyle/>
          <a:p>
            <a:r>
              <a:rPr lang="en-US" sz="2400" dirty="0" smtClean="0"/>
              <a:t>Fig. 1 Photograph of tissue in a </a:t>
            </a:r>
            <a:r>
              <a:rPr lang="en-US" sz="2400" dirty="0" err="1" smtClean="0"/>
              <a:t>holothurian</a:t>
            </a:r>
            <a:r>
              <a:rPr lang="en-US" sz="2400" dirty="0" smtClean="0"/>
              <a:t> </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Cephalization</a:t>
            </a:r>
            <a:endParaRPr lang="en-US" dirty="0"/>
          </a:p>
        </p:txBody>
      </p:sp>
      <p:sp>
        <p:nvSpPr>
          <p:cNvPr id="3" name="Content Placeholder 2"/>
          <p:cNvSpPr>
            <a:spLocks noGrp="1"/>
          </p:cNvSpPr>
          <p:nvPr>
            <p:ph idx="1"/>
          </p:nvPr>
        </p:nvSpPr>
        <p:spPr/>
        <p:txBody>
          <a:bodyPr/>
          <a:lstStyle/>
          <a:p>
            <a:r>
              <a:rPr lang="en-US" dirty="0" smtClean="0"/>
              <a:t>Echinoderms display </a:t>
            </a:r>
            <a:r>
              <a:rPr lang="en-US" dirty="0" err="1" smtClean="0"/>
              <a:t>cephalization</a:t>
            </a:r>
            <a:r>
              <a:rPr lang="en-US" dirty="0" smtClean="0"/>
              <a:t> .</a:t>
            </a:r>
          </a:p>
          <a:p>
            <a:r>
              <a:rPr lang="en-US" dirty="0" err="1" smtClean="0"/>
              <a:t>Cephalization</a:t>
            </a:r>
            <a:r>
              <a:rPr lang="en-US" dirty="0" smtClean="0"/>
              <a:t> is the process in animals by which nervous and sensory tissues become concentrated in the head</a:t>
            </a:r>
          </a:p>
          <a:p>
            <a:r>
              <a:rPr lang="en-US" dirty="0" smtClean="0"/>
              <a:t>During their time when they have bilateral symmetry but when they lose bilateral symmetry to turn to radial symmetry, they lose </a:t>
            </a:r>
            <a:r>
              <a:rPr lang="en-US" dirty="0" err="1" smtClean="0"/>
              <a:t>cephalization</a:t>
            </a:r>
            <a:r>
              <a:rPr lang="en-US" dirty="0" smtClean="0"/>
              <a:t>. </a:t>
            </a:r>
          </a:p>
          <a:p>
            <a:r>
              <a:rPr lang="en-US" dirty="0" err="1" smtClean="0"/>
              <a:t>Cephalization</a:t>
            </a:r>
            <a:r>
              <a:rPr lang="en-US" dirty="0" smtClean="0"/>
              <a:t> is associated primarily with bilaterally symmetrical species</a:t>
            </a:r>
          </a:p>
          <a:p>
            <a:pPr>
              <a:buNone/>
            </a:pP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Embryonic Development</a:t>
            </a:r>
            <a:endParaRPr lang="en-US" dirty="0"/>
          </a:p>
        </p:txBody>
      </p:sp>
      <p:sp>
        <p:nvSpPr>
          <p:cNvPr id="3" name="Content Placeholder 2"/>
          <p:cNvSpPr>
            <a:spLocks noGrp="1"/>
          </p:cNvSpPr>
          <p:nvPr>
            <p:ph idx="1"/>
          </p:nvPr>
        </p:nvSpPr>
        <p:spPr/>
        <p:txBody>
          <a:bodyPr>
            <a:normAutofit fontScale="92500" lnSpcReduction="10000"/>
          </a:bodyPr>
          <a:lstStyle/>
          <a:p>
            <a:r>
              <a:rPr lang="en-US" sz="2700" dirty="0" err="1" smtClean="0"/>
              <a:t>Echinodermata</a:t>
            </a:r>
            <a:r>
              <a:rPr lang="en-US" sz="2700" dirty="0" smtClean="0"/>
              <a:t> are classified as </a:t>
            </a:r>
            <a:r>
              <a:rPr lang="en-US" sz="2700" dirty="0" err="1" smtClean="0"/>
              <a:t>deuterostomes</a:t>
            </a:r>
            <a:endParaRPr lang="en-US" sz="2700" dirty="0" smtClean="0"/>
          </a:p>
          <a:p>
            <a:r>
              <a:rPr lang="en-US" sz="2700" dirty="0" smtClean="0"/>
              <a:t>When </a:t>
            </a:r>
            <a:r>
              <a:rPr lang="en-US" sz="2700" dirty="0" err="1" smtClean="0"/>
              <a:t>echinodermata</a:t>
            </a:r>
            <a:r>
              <a:rPr lang="en-US" sz="2700" dirty="0" smtClean="0"/>
              <a:t> are in embryonic development , a ball of cells called a blastula develops an </a:t>
            </a:r>
            <a:r>
              <a:rPr lang="en-US" sz="2700" dirty="0" err="1" smtClean="0"/>
              <a:t>infolding</a:t>
            </a:r>
            <a:r>
              <a:rPr lang="en-US" sz="2700" dirty="0" smtClean="0"/>
              <a:t> called a </a:t>
            </a:r>
            <a:r>
              <a:rPr lang="en-US" sz="2700" dirty="0" err="1" smtClean="0"/>
              <a:t>blastopore</a:t>
            </a:r>
            <a:r>
              <a:rPr lang="en-US" sz="2700" dirty="0" smtClean="0"/>
              <a:t>, which eventually reaches the other side of the embryo and forms the digestive tract. </a:t>
            </a:r>
          </a:p>
          <a:p>
            <a:r>
              <a:rPr lang="en-US" sz="2700" dirty="0" smtClean="0"/>
              <a:t>If the </a:t>
            </a:r>
            <a:r>
              <a:rPr lang="en-US" sz="2700" dirty="0" err="1" smtClean="0"/>
              <a:t>blastopore</a:t>
            </a:r>
            <a:r>
              <a:rPr lang="en-US" sz="2700" dirty="0" smtClean="0"/>
              <a:t> forms a mouth, the embryo is a called a </a:t>
            </a:r>
            <a:r>
              <a:rPr lang="en-US" sz="2700" dirty="0" err="1" smtClean="0"/>
              <a:t>protostome</a:t>
            </a:r>
            <a:r>
              <a:rPr lang="en-US" sz="2700" dirty="0" smtClean="0"/>
              <a:t>, meaning that the mouth (</a:t>
            </a:r>
            <a:r>
              <a:rPr lang="en-US" sz="2700" i="1" dirty="0" smtClean="0"/>
              <a:t>stoma</a:t>
            </a:r>
            <a:r>
              <a:rPr lang="en-US" sz="2700" dirty="0" smtClean="0"/>
              <a:t>) forms first (</a:t>
            </a:r>
            <a:r>
              <a:rPr lang="en-US" sz="2700" i="1" dirty="0" smtClean="0"/>
              <a:t>proto</a:t>
            </a:r>
            <a:r>
              <a:rPr lang="en-US" sz="2700" dirty="0" smtClean="0"/>
              <a:t>) after the anus. If the </a:t>
            </a:r>
            <a:r>
              <a:rPr lang="en-US" sz="2700" dirty="0" err="1" smtClean="0"/>
              <a:t>blastopore</a:t>
            </a:r>
            <a:r>
              <a:rPr lang="en-US" sz="2700" dirty="0" smtClean="0"/>
              <a:t> forms an anus, it is called a </a:t>
            </a:r>
            <a:r>
              <a:rPr lang="en-US" sz="2700" dirty="0" err="1" smtClean="0"/>
              <a:t>deuterostome</a:t>
            </a:r>
            <a:r>
              <a:rPr lang="en-US" sz="2700" dirty="0" smtClean="0"/>
              <a:t>, meaning that the mouth (</a:t>
            </a:r>
            <a:r>
              <a:rPr lang="en-US" sz="2700" i="1" dirty="0" smtClean="0"/>
              <a:t>stoma</a:t>
            </a:r>
            <a:r>
              <a:rPr lang="en-US" sz="2700" dirty="0" smtClean="0"/>
              <a:t>) forms second (</a:t>
            </a:r>
            <a:r>
              <a:rPr lang="en-US" sz="2700" i="1" dirty="0" err="1" smtClean="0"/>
              <a:t>deutero</a:t>
            </a:r>
            <a:r>
              <a:rPr lang="en-US" sz="2700" dirty="0" smtClean="0"/>
              <a:t>) after the anus. Since echinoderms are </a:t>
            </a:r>
            <a:r>
              <a:rPr lang="en-US" sz="2700" dirty="0" err="1" smtClean="0"/>
              <a:t>deuterostomes</a:t>
            </a:r>
            <a:r>
              <a:rPr lang="en-US" sz="2700" dirty="0" smtClean="0"/>
              <a:t> that means that the </a:t>
            </a:r>
            <a:r>
              <a:rPr lang="en-US" sz="2700" dirty="0" err="1" smtClean="0"/>
              <a:t>blastopore</a:t>
            </a:r>
            <a:r>
              <a:rPr lang="en-US" sz="2700" dirty="0" smtClean="0"/>
              <a:t> formed the anus.</a:t>
            </a:r>
          </a:p>
          <a:p>
            <a:pPr>
              <a:buNone/>
            </a:pP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Digestive System</a:t>
            </a:r>
            <a:endParaRPr lang="en-US" dirty="0"/>
          </a:p>
        </p:txBody>
      </p:sp>
      <p:sp>
        <p:nvSpPr>
          <p:cNvPr id="3" name="Content Placeholder 2"/>
          <p:cNvSpPr>
            <a:spLocks noGrp="1"/>
          </p:cNvSpPr>
          <p:nvPr>
            <p:ph idx="1"/>
          </p:nvPr>
        </p:nvSpPr>
        <p:spPr>
          <a:xfrm>
            <a:off x="381000" y="1676400"/>
            <a:ext cx="8229600" cy="4389120"/>
          </a:xfrm>
        </p:spPr>
        <p:txBody>
          <a:bodyPr/>
          <a:lstStyle/>
          <a:p>
            <a:r>
              <a:rPr lang="en-US" dirty="0" smtClean="0"/>
              <a:t>An Echinoderm has a mouth and stomach area. Some have a mouth on the bottom and an anus on the top. Starfish can actually turn their stomachs outside of their body and insert it into its prey's such as a clam. Echinoderms have a relatively big gut area.</a:t>
            </a:r>
            <a:br>
              <a:rPr lang="en-US" dirty="0" smtClean="0"/>
            </a:br>
            <a:endParaRPr lang="en-US" dirty="0" smtClean="0"/>
          </a:p>
          <a:p>
            <a:endParaRPr lang="en-US" dirty="0"/>
          </a:p>
        </p:txBody>
      </p:sp>
      <p:pic>
        <p:nvPicPr>
          <p:cNvPr id="7170" name="Picture 2" descr="http://www.bogleech.com/nature/abyss-crinoids.jpg"/>
          <p:cNvPicPr>
            <a:picLocks noChangeAspect="1" noChangeArrowheads="1"/>
          </p:cNvPicPr>
          <p:nvPr/>
        </p:nvPicPr>
        <p:blipFill>
          <a:blip r:embed="rId2" cstate="print"/>
          <a:srcRect/>
          <a:stretch>
            <a:fillRect/>
          </a:stretch>
        </p:blipFill>
        <p:spPr bwMode="auto">
          <a:xfrm>
            <a:off x="2057400" y="3779244"/>
            <a:ext cx="4495800" cy="282826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Nervous System</a:t>
            </a:r>
            <a:endParaRPr lang="en-US" dirty="0"/>
          </a:p>
        </p:txBody>
      </p:sp>
      <p:sp>
        <p:nvSpPr>
          <p:cNvPr id="3" name="Content Placeholder 2"/>
          <p:cNvSpPr>
            <a:spLocks noGrp="1"/>
          </p:cNvSpPr>
          <p:nvPr>
            <p:ph idx="1"/>
          </p:nvPr>
        </p:nvSpPr>
        <p:spPr>
          <a:xfrm>
            <a:off x="304800" y="1905000"/>
            <a:ext cx="8229600" cy="4389120"/>
          </a:xfrm>
        </p:spPr>
        <p:txBody>
          <a:bodyPr>
            <a:normAutofit/>
          </a:bodyPr>
          <a:lstStyle/>
          <a:p>
            <a:r>
              <a:rPr lang="en-US" dirty="0" smtClean="0"/>
              <a:t>Echinoderms have eyespots which can detect light. </a:t>
            </a:r>
          </a:p>
          <a:p>
            <a:r>
              <a:rPr lang="en-US" dirty="0" smtClean="0"/>
              <a:t>Their eyespots are not  as sharp as human eyes. </a:t>
            </a:r>
          </a:p>
          <a:p>
            <a:r>
              <a:rPr lang="en-US" dirty="0" smtClean="0"/>
              <a:t>Echinoderms have a simple radial nervous system that consists of a modified nerve net (interconnected neurons with no central organs) and nerve rings, with radiating nerves around the mouth extending into each arm. The branches of these nerves coordinate the movements of the animal.</a:t>
            </a:r>
          </a:p>
          <a:p>
            <a:pPr>
              <a:buNone/>
            </a:pP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Nervous System of Star Fish</a:t>
            </a:r>
            <a:endParaRPr lang="en-US" dirty="0"/>
          </a:p>
        </p:txBody>
      </p:sp>
      <p:pic>
        <p:nvPicPr>
          <p:cNvPr id="28674" name="Picture 2" descr="http://www.tutornext.com/system/files/u81/chapter%2011-final-33.gif"/>
          <p:cNvPicPr>
            <a:picLocks noChangeAspect="1" noChangeArrowheads="1"/>
          </p:cNvPicPr>
          <p:nvPr/>
        </p:nvPicPr>
        <p:blipFill>
          <a:blip r:embed="rId2" cstate="print"/>
          <a:srcRect/>
          <a:stretch>
            <a:fillRect/>
          </a:stretch>
        </p:blipFill>
        <p:spPr bwMode="auto">
          <a:xfrm>
            <a:off x="304801" y="1524000"/>
            <a:ext cx="8229600" cy="5333999"/>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Excretory System </a:t>
            </a:r>
            <a:endParaRPr lang="en-US" dirty="0"/>
          </a:p>
        </p:txBody>
      </p:sp>
      <p:sp>
        <p:nvSpPr>
          <p:cNvPr id="3" name="Content Placeholder 2"/>
          <p:cNvSpPr>
            <a:spLocks noGrp="1"/>
          </p:cNvSpPr>
          <p:nvPr>
            <p:ph idx="1"/>
          </p:nvPr>
        </p:nvSpPr>
        <p:spPr/>
        <p:txBody>
          <a:bodyPr/>
          <a:lstStyle/>
          <a:p>
            <a:r>
              <a:rPr lang="en-US" dirty="0" smtClean="0"/>
              <a:t>Echinoderms possess an open and reduced </a:t>
            </a:r>
            <a:r>
              <a:rPr lang="en-US" u="sng" dirty="0" smtClean="0"/>
              <a:t>circulatory system</a:t>
            </a:r>
            <a:r>
              <a:rPr lang="en-US" dirty="0" smtClean="0"/>
              <a:t>, and have a complete digestive tube (tubular gut). They lack an excretory system.</a:t>
            </a:r>
          </a:p>
          <a:p>
            <a:endParaRPr lang="en-US" dirty="0"/>
          </a:p>
        </p:txBody>
      </p:sp>
      <p:pic>
        <p:nvPicPr>
          <p:cNvPr id="5122" name="Picture 2" descr="O.aculeataRag183 Web Common Brittle Star"/>
          <p:cNvPicPr>
            <a:picLocks noChangeAspect="1" noChangeArrowheads="1"/>
          </p:cNvPicPr>
          <p:nvPr/>
        </p:nvPicPr>
        <p:blipFill>
          <a:blip r:embed="rId2" cstate="print"/>
          <a:srcRect/>
          <a:stretch>
            <a:fillRect/>
          </a:stretch>
        </p:blipFill>
        <p:spPr bwMode="auto">
          <a:xfrm>
            <a:off x="3124200" y="3479510"/>
            <a:ext cx="4724400" cy="314510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Circulatory System</a:t>
            </a:r>
            <a:endParaRPr lang="en-US" dirty="0"/>
          </a:p>
        </p:txBody>
      </p:sp>
      <p:sp>
        <p:nvSpPr>
          <p:cNvPr id="3" name="Content Placeholder 2"/>
          <p:cNvSpPr>
            <a:spLocks noGrp="1"/>
          </p:cNvSpPr>
          <p:nvPr>
            <p:ph idx="1"/>
          </p:nvPr>
        </p:nvSpPr>
        <p:spPr/>
        <p:txBody>
          <a:bodyPr/>
          <a:lstStyle/>
          <a:p>
            <a:r>
              <a:rPr lang="en-US" dirty="0" smtClean="0"/>
              <a:t>Echinoderms have water pumped through its body as part of its very simple circulation system.</a:t>
            </a:r>
          </a:p>
          <a:p>
            <a:endParaRPr lang="en-US" dirty="0"/>
          </a:p>
        </p:txBody>
      </p:sp>
      <p:pic>
        <p:nvPicPr>
          <p:cNvPr id="4" name="Picture 3" descr="http://www.starfish.ch/Fotos/echinoderms-Stachelhauter/featherstars-Federsterne/Zygometra-sp-4.jpg"/>
          <p:cNvPicPr/>
          <p:nvPr/>
        </p:nvPicPr>
        <p:blipFill>
          <a:blip r:embed="rId2" cstate="print"/>
          <a:srcRect/>
          <a:stretch>
            <a:fillRect/>
          </a:stretch>
        </p:blipFill>
        <p:spPr bwMode="auto">
          <a:xfrm>
            <a:off x="1524000" y="2819400"/>
            <a:ext cx="5791200" cy="3810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US" dirty="0" smtClean="0"/>
              <a:t>Internal Parts of the Star Fish</a:t>
            </a:r>
            <a:endParaRPr lang="en-US" dirty="0"/>
          </a:p>
        </p:txBody>
      </p:sp>
      <p:pic>
        <p:nvPicPr>
          <p:cNvPr id="27650" name="Picture 2" descr="http://universe-review.ca/I10-82-starfish.jpg"/>
          <p:cNvPicPr>
            <a:picLocks noChangeAspect="1" noChangeArrowheads="1"/>
          </p:cNvPicPr>
          <p:nvPr/>
        </p:nvPicPr>
        <p:blipFill>
          <a:blip r:embed="rId2" cstate="print"/>
          <a:srcRect/>
          <a:stretch>
            <a:fillRect/>
          </a:stretch>
        </p:blipFill>
        <p:spPr bwMode="auto">
          <a:xfrm>
            <a:off x="0" y="1447800"/>
            <a:ext cx="9144000" cy="564575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Events</a:t>
            </a:r>
            <a:endParaRPr lang="en-US" dirty="0"/>
          </a:p>
        </p:txBody>
      </p:sp>
      <p:sp>
        <p:nvSpPr>
          <p:cNvPr id="3" name="Content Placeholder 2"/>
          <p:cNvSpPr>
            <a:spLocks noGrp="1"/>
          </p:cNvSpPr>
          <p:nvPr>
            <p:ph idx="1"/>
          </p:nvPr>
        </p:nvSpPr>
        <p:spPr>
          <a:xfrm>
            <a:off x="457200" y="1935480"/>
            <a:ext cx="8229600" cy="4617720"/>
          </a:xfrm>
        </p:spPr>
        <p:txBody>
          <a:bodyPr>
            <a:normAutofit fontScale="77500" lnSpcReduction="20000"/>
          </a:bodyPr>
          <a:lstStyle/>
          <a:p>
            <a:r>
              <a:rPr lang="en-US" sz="3200" dirty="0" smtClean="0"/>
              <a:t>There are two major events in the Echinoderms life cycle which are:</a:t>
            </a:r>
          </a:p>
          <a:p>
            <a:pPr lvl="1"/>
            <a:r>
              <a:rPr lang="en-US" sz="3000" dirty="0" smtClean="0"/>
              <a:t>Metamorphosis: After a few days to several weeks in a free-swimming form, echinoderm larvae undergo a complex transformation, or metamorphosis, that results in the juvenile echinoderm. During metamorphosis, the fundamental bilateral symmetry is overshadowed by a radial symmetry dominated by formation of five water-vascular canals </a:t>
            </a:r>
          </a:p>
          <a:p>
            <a:pPr>
              <a:buNone/>
            </a:pPr>
            <a:endParaRPr lang="en-US" sz="3200" dirty="0" smtClean="0"/>
          </a:p>
          <a:p>
            <a:pPr lvl="1"/>
            <a:r>
              <a:rPr lang="en-US" sz="3000" dirty="0" smtClean="0"/>
              <a:t>Asexual Reproduction: Asexual reproduction in echinoderms usually involves the division of the body into two or more parts (fission) and the regeneration of missing body parts.</a:t>
            </a:r>
          </a:p>
          <a:p>
            <a:pPr lv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Echinoderms</a:t>
            </a:r>
            <a:endParaRPr lang="en-US" dirty="0"/>
          </a:p>
        </p:txBody>
      </p:sp>
      <p:sp>
        <p:nvSpPr>
          <p:cNvPr id="3" name="Content Placeholder 2"/>
          <p:cNvSpPr>
            <a:spLocks noGrp="1"/>
          </p:cNvSpPr>
          <p:nvPr>
            <p:ph idx="1"/>
          </p:nvPr>
        </p:nvSpPr>
        <p:spPr/>
        <p:txBody>
          <a:bodyPr/>
          <a:lstStyle/>
          <a:p>
            <a:r>
              <a:rPr lang="en-US" dirty="0" smtClean="0"/>
              <a:t>Starfish</a:t>
            </a:r>
          </a:p>
          <a:p>
            <a:r>
              <a:rPr lang="en-US" dirty="0" smtClean="0"/>
              <a:t>Sea star</a:t>
            </a:r>
          </a:p>
          <a:p>
            <a:r>
              <a:rPr lang="en-US" dirty="0" smtClean="0"/>
              <a:t>Brittle star</a:t>
            </a:r>
          </a:p>
          <a:p>
            <a:r>
              <a:rPr lang="en-US" dirty="0" smtClean="0"/>
              <a:t>Basket star</a:t>
            </a:r>
          </a:p>
          <a:p>
            <a:r>
              <a:rPr lang="en-US" dirty="0" smtClean="0"/>
              <a:t>Holothurians</a:t>
            </a:r>
          </a:p>
          <a:p>
            <a:r>
              <a:rPr lang="en-US" dirty="0" smtClean="0"/>
              <a:t>Sea cucumbers</a:t>
            </a:r>
          </a:p>
          <a:p>
            <a:r>
              <a:rPr lang="en-US" dirty="0" smtClean="0"/>
              <a:t>Feather stars </a:t>
            </a:r>
          </a:p>
          <a:p>
            <a:r>
              <a:rPr lang="en-US" dirty="0" smtClean="0"/>
              <a:t>Sea lilies</a:t>
            </a:r>
          </a:p>
          <a:p>
            <a:endParaRPr lang="en-US" dirty="0"/>
          </a:p>
        </p:txBody>
      </p:sp>
      <p:pic>
        <p:nvPicPr>
          <p:cNvPr id="4" name="Picture 3" descr="http://w3.shorecrest.org/~Lisa_Peck/MarineBio/syllabus/ch7invertebrates/Invertwp/2007/tj/featherstar.jpg"/>
          <p:cNvPicPr/>
          <p:nvPr/>
        </p:nvPicPr>
        <p:blipFill>
          <a:blip r:embed="rId2" cstate="print"/>
          <a:srcRect/>
          <a:stretch>
            <a:fillRect/>
          </a:stretch>
        </p:blipFill>
        <p:spPr bwMode="auto">
          <a:xfrm>
            <a:off x="3581400" y="2133600"/>
            <a:ext cx="4495800" cy="3657600"/>
          </a:xfrm>
          <a:prstGeom prst="rect">
            <a:avLst/>
          </a:prstGeom>
          <a:noFill/>
          <a:ln w="9525">
            <a:noFill/>
            <a:miter lim="800000"/>
            <a:headEnd/>
            <a:tailEnd/>
          </a:ln>
        </p:spPr>
      </p:pic>
      <p:sp>
        <p:nvSpPr>
          <p:cNvPr id="5" name="TextBox 4"/>
          <p:cNvSpPr txBox="1"/>
          <p:nvPr/>
        </p:nvSpPr>
        <p:spPr>
          <a:xfrm>
            <a:off x="3505200" y="5867400"/>
            <a:ext cx="4648200" cy="461665"/>
          </a:xfrm>
          <a:prstGeom prst="rect">
            <a:avLst/>
          </a:prstGeom>
          <a:noFill/>
        </p:spPr>
        <p:txBody>
          <a:bodyPr wrap="square" rtlCol="0">
            <a:spAutoFit/>
          </a:bodyPr>
          <a:lstStyle/>
          <a:p>
            <a:r>
              <a:rPr lang="en-US" sz="2400" dirty="0" smtClean="0"/>
              <a:t>Fig 1. This is a feather star</a:t>
            </a: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Works Cited</a:t>
            </a:r>
            <a:endParaRPr lang="en-US" dirty="0"/>
          </a:p>
        </p:txBody>
      </p:sp>
      <p:sp>
        <p:nvSpPr>
          <p:cNvPr id="3" name="Content Placeholder 2"/>
          <p:cNvSpPr>
            <a:spLocks noGrp="1"/>
          </p:cNvSpPr>
          <p:nvPr>
            <p:ph idx="1"/>
          </p:nvPr>
        </p:nvSpPr>
        <p:spPr>
          <a:xfrm>
            <a:off x="381000" y="1447800"/>
            <a:ext cx="8229600" cy="5105400"/>
          </a:xfrm>
        </p:spPr>
        <p:txBody>
          <a:bodyPr>
            <a:normAutofit fontScale="25000" lnSpcReduction="20000"/>
          </a:bodyPr>
          <a:lstStyle/>
          <a:p>
            <a:pPr lvl="0"/>
            <a:r>
              <a:rPr lang="en-US" sz="7200" dirty="0" smtClean="0"/>
              <a:t>A resource list with links where appropriate: </a:t>
            </a:r>
          </a:p>
          <a:p>
            <a:pPr lvl="1"/>
            <a:r>
              <a:rPr lang="en-US" sz="7200" u="sng" dirty="0" smtClean="0">
                <a:solidFill>
                  <a:srgbClr val="0070C0"/>
                </a:solidFill>
              </a:rPr>
              <a:t>http://userwww.sfsu.edu/~biol240/labs/lab_16animalbodyplan/pages/bodyplan.html</a:t>
            </a:r>
            <a:endParaRPr lang="en-US" sz="7200" dirty="0" smtClean="0">
              <a:solidFill>
                <a:srgbClr val="0070C0"/>
              </a:solidFill>
            </a:endParaRPr>
          </a:p>
          <a:p>
            <a:pPr lvl="1"/>
            <a:r>
              <a:rPr lang="en-US" sz="7200" u="sng" dirty="0" smtClean="0">
                <a:solidFill>
                  <a:srgbClr val="0070C0"/>
                </a:solidFill>
              </a:rPr>
              <a:t>http://www.britannica.com/EBchecked/topic/177910/echinoderm/25750/Body-wall-and-body-cavity</a:t>
            </a:r>
            <a:endParaRPr lang="en-US" sz="7200" dirty="0" smtClean="0">
              <a:solidFill>
                <a:srgbClr val="0070C0"/>
              </a:solidFill>
            </a:endParaRPr>
          </a:p>
          <a:p>
            <a:pPr lvl="1"/>
            <a:r>
              <a:rPr lang="en-US" sz="7200" u="sng" dirty="0" smtClean="0">
                <a:solidFill>
                  <a:srgbClr val="0070C0"/>
                </a:solidFill>
              </a:rPr>
              <a:t>http://bioweb.wku.edu/courses/biol225/225lab9.html</a:t>
            </a:r>
            <a:endParaRPr lang="en-US" sz="7200" dirty="0" smtClean="0">
              <a:solidFill>
                <a:srgbClr val="0070C0"/>
              </a:solidFill>
            </a:endParaRPr>
          </a:p>
          <a:p>
            <a:pPr lvl="1"/>
            <a:r>
              <a:rPr lang="en-US" sz="7200" u="sng" dirty="0" smtClean="0">
                <a:solidFill>
                  <a:srgbClr val="0070C0"/>
                </a:solidFill>
              </a:rPr>
              <a:t>http://www.novelguide.com/a/discover/ansc_02/ansc_02_00113.html</a:t>
            </a:r>
            <a:endParaRPr lang="en-US" sz="7200" dirty="0" smtClean="0">
              <a:solidFill>
                <a:srgbClr val="0070C0"/>
              </a:solidFill>
            </a:endParaRPr>
          </a:p>
          <a:p>
            <a:pPr lvl="1"/>
            <a:r>
              <a:rPr lang="en-US" sz="7200" u="sng" dirty="0" smtClean="0">
                <a:solidFill>
                  <a:srgbClr val="0070C0"/>
                </a:solidFill>
              </a:rPr>
              <a:t>http://www.novelguide.com/a/discover/ansc_01/ansc_01_00062.html</a:t>
            </a:r>
            <a:endParaRPr lang="en-US" sz="7200" dirty="0" smtClean="0">
              <a:solidFill>
                <a:srgbClr val="0070C0"/>
              </a:solidFill>
            </a:endParaRPr>
          </a:p>
          <a:p>
            <a:pPr lvl="1"/>
            <a:r>
              <a:rPr lang="en-US" sz="7200" u="sng" dirty="0" smtClean="0">
                <a:solidFill>
                  <a:srgbClr val="0070C0"/>
                </a:solidFill>
              </a:rPr>
              <a:t>http://www.newworldencyclopedia.org/entry/Echinoderm#Physiology</a:t>
            </a:r>
            <a:endParaRPr lang="en-US" sz="7200" dirty="0" smtClean="0">
              <a:solidFill>
                <a:srgbClr val="0070C0"/>
              </a:solidFill>
            </a:endParaRPr>
          </a:p>
          <a:p>
            <a:pPr lvl="1"/>
            <a:r>
              <a:rPr lang="en-US" sz="7200" u="sng" dirty="0" smtClean="0">
                <a:solidFill>
                  <a:srgbClr val="0070C0"/>
                </a:solidFill>
              </a:rPr>
              <a:t>http://www.starfish.ch/reef/echinoderms.html</a:t>
            </a:r>
            <a:endParaRPr lang="en-US" sz="7200" dirty="0" smtClean="0">
              <a:solidFill>
                <a:srgbClr val="0070C0"/>
              </a:solidFill>
            </a:endParaRPr>
          </a:p>
          <a:p>
            <a:r>
              <a:rPr lang="en-US" sz="7200" dirty="0" smtClean="0"/>
              <a:t>Picture Sources </a:t>
            </a:r>
          </a:p>
          <a:p>
            <a:pPr lvl="1"/>
            <a:r>
              <a:rPr lang="en-US" sz="7200" u="sng" dirty="0" smtClean="0">
                <a:solidFill>
                  <a:srgbClr val="0070C0"/>
                </a:solidFill>
              </a:rPr>
              <a:t>http://www.starfish.ch/reef/echinoderms.html</a:t>
            </a:r>
            <a:endParaRPr lang="en-US" sz="7200" dirty="0" smtClean="0">
              <a:solidFill>
                <a:srgbClr val="0070C0"/>
              </a:solidFill>
            </a:endParaRPr>
          </a:p>
          <a:p>
            <a:pPr lvl="1"/>
            <a:r>
              <a:rPr lang="en-US" sz="7200" u="sng" dirty="0" smtClean="0">
                <a:solidFill>
                  <a:srgbClr val="0070C0"/>
                </a:solidFill>
              </a:rPr>
              <a:t>http://www.bu.edu/gk12/eric/brittle.jpg</a:t>
            </a:r>
            <a:endParaRPr lang="en-US" sz="7200" dirty="0" smtClean="0">
              <a:solidFill>
                <a:srgbClr val="0070C0"/>
              </a:solidFill>
            </a:endParaRPr>
          </a:p>
          <a:p>
            <a:pPr lvl="1"/>
            <a:r>
              <a:rPr lang="en-US" sz="7200" u="sng" dirty="0" smtClean="0">
                <a:solidFill>
                  <a:srgbClr val="0070C0"/>
                </a:solidFill>
              </a:rPr>
              <a:t>http://carolguze.com/images/animals/echinoderm.jpg</a:t>
            </a:r>
            <a:endParaRPr lang="en-US" sz="7200" dirty="0" smtClean="0">
              <a:solidFill>
                <a:srgbClr val="0070C0"/>
              </a:solidFill>
            </a:endParaRPr>
          </a:p>
          <a:p>
            <a:pPr lvl="1"/>
            <a:r>
              <a:rPr lang="en-US" sz="7200" u="sng" dirty="0" smtClean="0">
                <a:solidFill>
                  <a:srgbClr val="0070C0"/>
                </a:solidFill>
              </a:rPr>
              <a:t>http://www.pbs.org/kcet/shapeoflife/imganim/echinoderms1.jpg</a:t>
            </a:r>
            <a:endParaRPr lang="en-US" sz="7200" dirty="0" smtClean="0">
              <a:solidFill>
                <a:srgbClr val="0070C0"/>
              </a:solidFill>
            </a:endParaRPr>
          </a:p>
          <a:p>
            <a:pPr lvl="1"/>
            <a:r>
              <a:rPr lang="en-US" sz="7200" u="sng" dirty="0" smtClean="0">
                <a:solidFill>
                  <a:srgbClr val="0070C0"/>
                </a:solidFill>
              </a:rPr>
              <a:t>http://www.starfish.ch/Fotos/echinoderms-Stachelhauter/featherstars-Federsterne/Zygometra-sp-4.jpg</a:t>
            </a:r>
            <a:endParaRPr lang="en-US" sz="7200" dirty="0" smtClean="0">
              <a:solidFill>
                <a:srgbClr val="0070C0"/>
              </a:solidFill>
            </a:endParaRPr>
          </a:p>
          <a:p>
            <a:pPr lvl="1"/>
            <a:r>
              <a:rPr lang="en-US" sz="7200" u="sng" dirty="0" smtClean="0">
                <a:solidFill>
                  <a:srgbClr val="0070C0"/>
                </a:solidFill>
              </a:rPr>
              <a:t>http://www.itsnature.org/sea/other/common-brittle-star/</a:t>
            </a:r>
            <a:endParaRPr lang="en-US" sz="7200" dirty="0" smtClean="0">
              <a:solidFill>
                <a:srgbClr val="0070C0"/>
              </a:solidFill>
            </a:endParaRPr>
          </a:p>
          <a:p>
            <a:pPr>
              <a:buNone/>
            </a:pPr>
            <a:r>
              <a:rPr lang="en-US" sz="7200" dirty="0" smtClean="0"/>
              <a:t> </a:t>
            </a:r>
          </a:p>
          <a:p>
            <a:pPr>
              <a:buNone/>
            </a:pPr>
            <a:endParaRPr lang="en-US" sz="7200" dirty="0" smtClean="0"/>
          </a:p>
          <a:p>
            <a:pPr>
              <a:buNone/>
            </a:pPr>
            <a:r>
              <a:rPr lang="en-US" sz="7200" dirty="0" smtClean="0"/>
              <a:t> </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174</TotalTime>
  <Words>846</Words>
  <Application>Microsoft Macintosh PowerPoint</Application>
  <PresentationFormat>On-screen Show (4:3)</PresentationFormat>
  <Paragraphs>78</Paragraphs>
  <Slides>16</Slides>
  <Notes>0</Notes>
  <HiddenSlides>0</HiddenSlides>
  <MMClips>0</MMClips>
  <ScaleCrop>false</ScaleCrop>
  <HeadingPairs>
    <vt:vector size="4" baseType="variant">
      <vt:variant>
        <vt:lpstr>Design Template</vt:lpstr>
      </vt:variant>
      <vt:variant>
        <vt:i4>1</vt:i4>
      </vt:variant>
      <vt:variant>
        <vt:lpstr>Slide Titles</vt:lpstr>
      </vt:variant>
      <vt:variant>
        <vt:i4>16</vt:i4>
      </vt:variant>
    </vt:vector>
  </HeadingPairs>
  <TitlesOfParts>
    <vt:vector size="17" baseType="lpstr">
      <vt:lpstr>Flow</vt:lpstr>
      <vt:lpstr>Echinodermata</vt:lpstr>
      <vt:lpstr>Taxon: Echinodermata</vt:lpstr>
      <vt:lpstr>Symmetry</vt:lpstr>
      <vt:lpstr>Body Cavity</vt:lpstr>
      <vt:lpstr>Tissue</vt:lpstr>
      <vt:lpstr>Cephalization</vt:lpstr>
      <vt:lpstr>Embryonic Development</vt:lpstr>
      <vt:lpstr>Digestive System</vt:lpstr>
      <vt:lpstr>Nervous System</vt:lpstr>
      <vt:lpstr>Nervous System of Star Fish</vt:lpstr>
      <vt:lpstr>Excretory System </vt:lpstr>
      <vt:lpstr>Circulatory System</vt:lpstr>
      <vt:lpstr>Internal Parts of the Star Fish</vt:lpstr>
      <vt:lpstr>Major Events</vt:lpstr>
      <vt:lpstr>Examples of Echinoderms</vt:lpstr>
      <vt:lpstr>Works Cited</vt:lpstr>
    </vt:vector>
  </TitlesOfParts>
  <Company>DC Government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Echinodermata</dc:title>
  <dc:creator>DC User</dc:creator>
  <cp:lastModifiedBy>Office 2004 Test Drive User</cp:lastModifiedBy>
  <cp:revision>19</cp:revision>
  <dcterms:created xsi:type="dcterms:W3CDTF">2011-04-10T16:52:38Z</dcterms:created>
  <dcterms:modified xsi:type="dcterms:W3CDTF">2011-04-10T16:53:04Z</dcterms:modified>
</cp:coreProperties>
</file>