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Layouts/slideLayout9.xml" ContentType="application/vnd.openxmlformats-officedocument.presentationml.slideLayout+xml"/>
  <Override PartName="/ppt/slides/slide4.xml" ContentType="application/vnd.openxmlformats-officedocument.presentationml.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Default Extension="bin" ContentType="application/vnd.openxmlformats-officedocument.presentationml.printerSettings"/>
  <Default Extension="rels" ContentType="application/vnd.openxmlformats-package.relationships+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91" d="100"/>
          <a:sy n="91" d="100"/>
        </p:scale>
        <p:origin x="-848"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8" Type="http://schemas.openxmlformats.org/officeDocument/2006/relationships/slide" Target="slides/slide7.xml"/><Relationship Id="rId13" Type="http://schemas.openxmlformats.org/officeDocument/2006/relationships/tableStyles" Target="tableStyles.xml"/><Relationship Id="rId10" Type="http://schemas.openxmlformats.org/officeDocument/2006/relationships/presProps" Target="presProps.xml"/><Relationship Id="rId5"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printerSettings" Target="printerSettings/printerSettings1.bin"/><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7B0849-BAB3-486A-A719-4CF6E51D436A}"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B0849-BAB3-486A-A719-4CF6E51D436A}"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B0849-BAB3-486A-A719-4CF6E51D436A}"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7B0849-BAB3-486A-A719-4CF6E51D436A}" type="datetimeFigureOut">
              <a:rPr lang="en-US" smtClean="0"/>
              <a:pPr/>
              <a:t>4/10/11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7B0849-BAB3-486A-A719-4CF6E51D436A}" type="datetimeFigureOut">
              <a:rPr lang="en-US" smtClean="0"/>
              <a:pPr/>
              <a:t>4/10/11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7B0849-BAB3-486A-A719-4CF6E51D436A}" type="datetimeFigureOut">
              <a:rPr lang="en-US" smtClean="0"/>
              <a:pPr/>
              <a:t>4/10/11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B0849-BAB3-486A-A719-4CF6E51D436A}" type="datetimeFigureOut">
              <a:rPr lang="en-US" smtClean="0"/>
              <a:pPr/>
              <a:t>4/10/11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B0849-BAB3-486A-A719-4CF6E51D436A}" type="datetimeFigureOut">
              <a:rPr lang="en-US" smtClean="0"/>
              <a:pPr/>
              <a:t>4/10/11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B0849-BAB3-486A-A719-4CF6E51D436A}" type="datetimeFigureOut">
              <a:rPr lang="en-US" smtClean="0"/>
              <a:pPr/>
              <a:t>4/10/11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B0849-BAB3-486A-A719-4CF6E51D436A}"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B0849-BAB3-486A-A719-4CF6E51D436A}" type="datetimeFigureOut">
              <a:rPr lang="en-US" smtClean="0"/>
              <a:pPr/>
              <a:t>4/10/11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2889-52E4-4C09-9F93-6E14E894A6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7B0849-BAB3-486A-A719-4CF6E51D436A}" type="datetimeFigureOut">
              <a:rPr lang="en-US" smtClean="0"/>
              <a:pPr/>
              <a:t>4/10/11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42889-52E4-4C09-9F93-6E14E894A64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eg"/></Relationships>
</file>

<file path=ppt/slides/_rels/slide7.xml.rels><?xml version="1.0" encoding="UTF-8" standalone="yes"?>
<Relationships xmlns="http://schemas.openxmlformats.org/package/2006/relationships"><Relationship Id="rId4" Type="http://schemas.openxmlformats.org/officeDocument/2006/relationships/hyperlink" Target="http://blogs.nationalgeographic.com/blogs/intelligenttravel/2008/04/a-sting-more-painful-than-the.html" TargetMode="External"/><Relationship Id="rId1" Type="http://schemas.openxmlformats.org/officeDocument/2006/relationships/slideLayout" Target="../slideLayouts/slideLayout2.xml"/><Relationship Id="rId2" Type="http://schemas.openxmlformats.org/officeDocument/2006/relationships/hyperlink" Target="http://cas.bellarmine.edu/tietjen/images/cnidarians.htm" TargetMode="External"/><Relationship Id="rId3" Type="http://schemas.openxmlformats.org/officeDocument/2006/relationships/hyperlink" Target="http://www.ucmp.berkeley.edu/cnidaria/cnidaria.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Cnidarians</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Sibhat Hagos</a:t>
            </a:r>
          </a:p>
          <a:p>
            <a:r>
              <a:rPr lang="en-US" dirty="0" smtClean="0"/>
              <a:t>Sam Palca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 to…how do you pronounce that?</a:t>
            </a:r>
            <a:endParaRPr lang="en-US" dirty="0"/>
          </a:p>
        </p:txBody>
      </p:sp>
      <p:sp>
        <p:nvSpPr>
          <p:cNvPr id="3" name="Content Placeholder 2"/>
          <p:cNvSpPr>
            <a:spLocks noGrp="1"/>
          </p:cNvSpPr>
          <p:nvPr>
            <p:ph idx="1"/>
          </p:nvPr>
        </p:nvSpPr>
        <p:spPr/>
        <p:txBody>
          <a:bodyPr/>
          <a:lstStyle/>
          <a:p>
            <a:r>
              <a:rPr lang="en-US" dirty="0" smtClean="0"/>
              <a:t>Cnidarians (</a:t>
            </a:r>
            <a:r>
              <a:rPr lang="en-US" dirty="0" err="1" smtClean="0"/>
              <a:t>ni</a:t>
            </a:r>
            <a:r>
              <a:rPr lang="en-US" dirty="0" smtClean="0"/>
              <a:t>-dare-</a:t>
            </a:r>
            <a:r>
              <a:rPr lang="en-US" dirty="0" err="1" smtClean="0"/>
              <a:t>ians</a:t>
            </a:r>
            <a:r>
              <a:rPr lang="en-US" dirty="0" smtClean="0"/>
              <a:t>), phylum </a:t>
            </a:r>
            <a:r>
              <a:rPr lang="en-US" dirty="0" err="1" smtClean="0"/>
              <a:t>cnidaria</a:t>
            </a:r>
            <a:r>
              <a:rPr lang="en-US" dirty="0" smtClean="0"/>
              <a:t>, consists mainly of corals, jellies, and sea anemones</a:t>
            </a:r>
          </a:p>
          <a:p>
            <a:r>
              <a:rPr lang="en-US" dirty="0" smtClean="0"/>
              <a:t>All have radial symmetry, are </a:t>
            </a:r>
            <a:r>
              <a:rPr lang="en-US" dirty="0" err="1" smtClean="0"/>
              <a:t>diploblastic</a:t>
            </a:r>
            <a:r>
              <a:rPr lang="en-US" dirty="0" smtClean="0"/>
              <a:t>, and none have actual </a:t>
            </a:r>
            <a:r>
              <a:rPr lang="en-US" dirty="0" err="1" smtClean="0"/>
              <a:t>cephalization</a:t>
            </a:r>
            <a:r>
              <a:rPr lang="en-US" dirty="0" smtClean="0"/>
              <a:t> (no head)</a:t>
            </a:r>
          </a:p>
          <a:p>
            <a:r>
              <a:rPr lang="en-US" dirty="0" smtClean="0"/>
              <a:t>9,000 species discovered so far, and all live in an aquatic environment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Naughty Bits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All species have gonads, which release gametes </a:t>
            </a:r>
            <a:r>
              <a:rPr lang="en-US" dirty="0"/>
              <a:t>d</a:t>
            </a:r>
            <a:r>
              <a:rPr lang="en-US" dirty="0" smtClean="0"/>
              <a:t>epending on the moon cycle, which produces mass </a:t>
            </a:r>
            <a:r>
              <a:rPr lang="en-US" dirty="0" err="1" smtClean="0"/>
              <a:t>spawnings</a:t>
            </a:r>
            <a:r>
              <a:rPr lang="en-US" dirty="0" smtClean="0"/>
              <a:t> and some cross-species hybrids</a:t>
            </a:r>
          </a:p>
          <a:p>
            <a:r>
              <a:rPr lang="en-US" dirty="0" smtClean="0"/>
              <a:t>Fertilization occurs in the water, outside of the animal, and the larva swims until it finds a good place to implant and become a polyp which grows into an adult, although some species omit the polyp stage completely and skip straight to maturity</a:t>
            </a:r>
          </a:p>
          <a:p>
            <a:r>
              <a:rPr lang="en-US" dirty="0" smtClean="0"/>
              <a:t>Because there is one orifice, they are neither </a:t>
            </a:r>
            <a:r>
              <a:rPr lang="en-US" dirty="0" err="1" smtClean="0"/>
              <a:t>protostomes</a:t>
            </a:r>
            <a:r>
              <a:rPr lang="en-US" dirty="0" smtClean="0"/>
              <a:t> or </a:t>
            </a:r>
            <a:r>
              <a:rPr lang="en-US" dirty="0" err="1" smtClean="0"/>
              <a:t>deuterostomes</a:t>
            </a:r>
            <a:endParaRPr lang="en-US" dirty="0" smtClean="0"/>
          </a:p>
          <a:p>
            <a:r>
              <a:rPr lang="en-US" dirty="0" smtClean="0"/>
              <a:t>All </a:t>
            </a:r>
            <a:r>
              <a:rPr lang="en-US" dirty="0" err="1" smtClean="0"/>
              <a:t>cnidaria</a:t>
            </a:r>
            <a:r>
              <a:rPr lang="en-US" dirty="0" smtClean="0"/>
              <a:t> can regenerate and reproduce asexually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Glorious Food</a:t>
            </a:r>
            <a:endParaRPr lang="en-US" dirty="0"/>
          </a:p>
        </p:txBody>
      </p:sp>
      <p:sp>
        <p:nvSpPr>
          <p:cNvPr id="3" name="Content Placeholder 2"/>
          <p:cNvSpPr>
            <a:spLocks noGrp="1"/>
          </p:cNvSpPr>
          <p:nvPr>
            <p:ph idx="1"/>
          </p:nvPr>
        </p:nvSpPr>
        <p:spPr/>
        <p:txBody>
          <a:bodyPr>
            <a:normAutofit lnSpcReduction="10000"/>
          </a:bodyPr>
          <a:lstStyle/>
          <a:p>
            <a:r>
              <a:rPr lang="en-US" dirty="0" smtClean="0"/>
              <a:t>Variety of feeding tactics; some hunt, others filter feed, and the rest (mostly corals) get nutrients from </a:t>
            </a:r>
            <a:r>
              <a:rPr lang="en-US" dirty="0" err="1" smtClean="0"/>
              <a:t>endosymbiotic</a:t>
            </a:r>
            <a:r>
              <a:rPr lang="en-US" dirty="0" smtClean="0"/>
              <a:t> algae within their cells</a:t>
            </a:r>
          </a:p>
          <a:p>
            <a:r>
              <a:rPr lang="en-US" dirty="0" smtClean="0"/>
              <a:t>Food enters digestive cavity, and is set upon by enzymes which break it down into smaller pieces, which are in turn absorbed by the surrounding cells</a:t>
            </a:r>
          </a:p>
          <a:p>
            <a:r>
              <a:rPr lang="en-US" dirty="0" smtClean="0"/>
              <a:t>Waste is excreted through the single orifice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Can’t Breath!!!(or think)</a:t>
            </a:r>
            <a:endParaRPr lang="en-US" dirty="0"/>
          </a:p>
        </p:txBody>
      </p:sp>
      <p:sp>
        <p:nvSpPr>
          <p:cNvPr id="3" name="Content Placeholder 2"/>
          <p:cNvSpPr>
            <a:spLocks noGrp="1"/>
          </p:cNvSpPr>
          <p:nvPr>
            <p:ph idx="1"/>
          </p:nvPr>
        </p:nvSpPr>
        <p:spPr/>
        <p:txBody>
          <a:bodyPr>
            <a:normAutofit fontScale="92500"/>
          </a:bodyPr>
          <a:lstStyle/>
          <a:p>
            <a:r>
              <a:rPr lang="en-US" dirty="0" smtClean="0"/>
              <a:t>No real respiration occurs, and most do simple exchanges of CO</a:t>
            </a:r>
            <a:r>
              <a:rPr lang="en-US" baseline="-25000" dirty="0" smtClean="0"/>
              <a:t>2</a:t>
            </a:r>
            <a:r>
              <a:rPr lang="en-US" dirty="0" smtClean="0"/>
              <a:t> and O</a:t>
            </a:r>
            <a:r>
              <a:rPr lang="en-US" baseline="-25000" dirty="0" smtClean="0"/>
              <a:t>2</a:t>
            </a:r>
            <a:r>
              <a:rPr lang="en-US" dirty="0" smtClean="0"/>
              <a:t> with their outer cells</a:t>
            </a:r>
          </a:p>
          <a:p>
            <a:r>
              <a:rPr lang="en-US" dirty="0" smtClean="0"/>
              <a:t>Most are colonies of small organisms, and the circulatory system is also somewhat nonexistent</a:t>
            </a:r>
          </a:p>
          <a:p>
            <a:r>
              <a:rPr lang="en-US" dirty="0" smtClean="0"/>
              <a:t>No brains or even central nervous systems, just nerve nets that mostly control and motor neurons, with very few species having underdeveloped “eyes” that can tell where light is coming from, and most can detect odors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Shall Call Him Squishy</a:t>
            </a:r>
            <a:endParaRPr lang="en-US" dirty="0"/>
          </a:p>
        </p:txBody>
      </p:sp>
      <p:sp>
        <p:nvSpPr>
          <p:cNvPr id="3" name="Content Placeholder 2"/>
          <p:cNvSpPr>
            <a:spLocks noGrp="1"/>
          </p:cNvSpPr>
          <p:nvPr>
            <p:ph idx="1"/>
          </p:nvPr>
        </p:nvSpPr>
        <p:spPr/>
        <p:txBody>
          <a:bodyPr/>
          <a:lstStyle/>
          <a:p>
            <a:r>
              <a:rPr lang="en-US" dirty="0" smtClean="0"/>
              <a:t>Two classes, </a:t>
            </a:r>
            <a:r>
              <a:rPr lang="en-US" dirty="0" err="1" smtClean="0"/>
              <a:t>anthozoa</a:t>
            </a:r>
            <a:r>
              <a:rPr lang="en-US" dirty="0" smtClean="0"/>
              <a:t> (corals, anemones) and </a:t>
            </a:r>
            <a:r>
              <a:rPr lang="en-US" dirty="0" err="1" smtClean="0"/>
              <a:t>medusozoa</a:t>
            </a:r>
            <a:r>
              <a:rPr lang="en-US" dirty="0" smtClean="0"/>
              <a:t> (all the jellies)</a:t>
            </a:r>
          </a:p>
          <a:p>
            <a:r>
              <a:rPr lang="en-US" dirty="0" smtClean="0"/>
              <a:t>Range from Man O’ Wars to sea nettles, from brain corals to fan corals</a:t>
            </a:r>
          </a:p>
          <a:p>
            <a:endParaRPr lang="en-US" dirty="0"/>
          </a:p>
        </p:txBody>
      </p:sp>
      <p:pic>
        <p:nvPicPr>
          <p:cNvPr id="1026" name="Picture 2" descr="C:\Users\Sam Palca\Pictures\BVI Trip\Some Coral.jpg"/>
          <p:cNvPicPr>
            <a:picLocks noChangeAspect="1" noChangeArrowheads="1"/>
          </p:cNvPicPr>
          <p:nvPr/>
        </p:nvPicPr>
        <p:blipFill>
          <a:blip r:embed="rId2" cstate="print"/>
          <a:srcRect/>
          <a:stretch>
            <a:fillRect/>
          </a:stretch>
        </p:blipFill>
        <p:spPr bwMode="auto">
          <a:xfrm>
            <a:off x="152400" y="3733800"/>
            <a:ext cx="2995612" cy="2246709"/>
          </a:xfrm>
          <a:prstGeom prst="rect">
            <a:avLst/>
          </a:prstGeom>
          <a:noFill/>
        </p:spPr>
      </p:pic>
      <p:pic>
        <p:nvPicPr>
          <p:cNvPr id="1027" name="Picture 3" descr="C:\Users\Sam Palca\Pictures\BVI Trip\Fan Coral.jpg"/>
          <p:cNvPicPr>
            <a:picLocks noChangeAspect="1" noChangeArrowheads="1"/>
          </p:cNvPicPr>
          <p:nvPr/>
        </p:nvPicPr>
        <p:blipFill>
          <a:blip r:embed="rId3" cstate="print"/>
          <a:srcRect/>
          <a:stretch>
            <a:fillRect/>
          </a:stretch>
        </p:blipFill>
        <p:spPr bwMode="auto">
          <a:xfrm>
            <a:off x="3124200" y="3733800"/>
            <a:ext cx="2971800" cy="2228850"/>
          </a:xfrm>
          <a:prstGeom prst="rect">
            <a:avLst/>
          </a:prstGeom>
          <a:noFill/>
        </p:spPr>
      </p:pic>
      <p:pic>
        <p:nvPicPr>
          <p:cNvPr id="1028" name="Picture 4" descr="C:\Users\Sam Palca\Pictures\BVI Trip\Jellyfish.jpg"/>
          <p:cNvPicPr>
            <a:picLocks noChangeAspect="1" noChangeArrowheads="1"/>
          </p:cNvPicPr>
          <p:nvPr/>
        </p:nvPicPr>
        <p:blipFill>
          <a:blip r:embed="rId4" cstate="print"/>
          <a:srcRect/>
          <a:stretch>
            <a:fillRect/>
          </a:stretch>
        </p:blipFill>
        <p:spPr bwMode="auto">
          <a:xfrm>
            <a:off x="6096000" y="3733800"/>
            <a:ext cx="2748508" cy="2209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	</a:t>
            </a:r>
            <a:endParaRPr lang="en-US" dirty="0"/>
          </a:p>
        </p:txBody>
      </p:sp>
      <p:sp>
        <p:nvSpPr>
          <p:cNvPr id="3" name="Content Placeholder 2"/>
          <p:cNvSpPr>
            <a:spLocks noGrp="1"/>
          </p:cNvSpPr>
          <p:nvPr>
            <p:ph idx="1"/>
          </p:nvPr>
        </p:nvSpPr>
        <p:spPr/>
        <p:txBody>
          <a:bodyPr/>
          <a:lstStyle/>
          <a:p>
            <a:r>
              <a:rPr lang="en-US" dirty="0" smtClean="0">
                <a:hlinkClick r:id="rId2"/>
              </a:rPr>
              <a:t>http://cas.bellarmine.edu/tietjen/images/cnidarians.htm</a:t>
            </a:r>
            <a:endParaRPr lang="en-US" dirty="0" smtClean="0"/>
          </a:p>
          <a:p>
            <a:r>
              <a:rPr lang="en-US" dirty="0" smtClean="0">
                <a:hlinkClick r:id="rId3"/>
              </a:rPr>
              <a:t>http://www.ucmp.berkeley.edu/cnidaria/cnidaria.html</a:t>
            </a:r>
            <a:endParaRPr lang="en-US" dirty="0" smtClean="0"/>
          </a:p>
          <a:p>
            <a:r>
              <a:rPr lang="en-US" dirty="0" smtClean="0">
                <a:hlinkClick r:id="rId4"/>
              </a:rPr>
              <a:t>http://blogs.nationalgeographic.com/blogs/intelligenttravel/2008/04/a-sting-more-painful-than-the.html</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415</Words>
  <Application>Microsoft Macintosh PowerPoint</Application>
  <PresentationFormat>On-screen Show (4:3)</PresentationFormat>
  <Paragraphs>28</Paragraphs>
  <Slides>7</Slides>
  <Notes>0</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Office Theme</vt:lpstr>
      <vt:lpstr>Cnidarians</vt:lpstr>
      <vt:lpstr>Intro to…how do you pronounce that?</vt:lpstr>
      <vt:lpstr>The Naughty Bits</vt:lpstr>
      <vt:lpstr>Food, Glorious Food</vt:lpstr>
      <vt:lpstr>I Can’t Breath!!!(or think)</vt:lpstr>
      <vt:lpstr>I Shall Call Him Squishy</vt:lpstr>
      <vt:lpstr>Works Cited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Cnidarians</dc:title>
  <dc:creator>Sam Palca</dc:creator>
  <cp:lastModifiedBy>Office 2004 Test Drive User</cp:lastModifiedBy>
  <cp:revision>7</cp:revision>
  <dcterms:created xsi:type="dcterms:W3CDTF">2011-04-10T16:53:15Z</dcterms:created>
  <dcterms:modified xsi:type="dcterms:W3CDTF">2011-04-10T16:54:51Z</dcterms:modified>
</cp:coreProperties>
</file>