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notesSlides/notesSlide11.xml" ContentType="application/vnd.openxmlformats-officedocument.presentationml.notes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media/audio1.bin" ContentType="audio/unknown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793" r:id="rId1"/>
  </p:sldMasterIdLst>
  <p:notesMasterIdLst>
    <p:notesMasterId r:id="rId22"/>
  </p:notesMasterIdLst>
  <p:handoutMasterIdLst>
    <p:handoutMasterId r:id="rId23"/>
  </p:handoutMasterIdLst>
  <p:sldIdLst>
    <p:sldId id="330" r:id="rId2"/>
    <p:sldId id="331" r:id="rId3"/>
    <p:sldId id="332" r:id="rId4"/>
    <p:sldId id="333" r:id="rId5"/>
    <p:sldId id="34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4" r:id="rId16"/>
    <p:sldId id="345" r:id="rId17"/>
    <p:sldId id="346" r:id="rId18"/>
    <p:sldId id="347" r:id="rId19"/>
    <p:sldId id="348" r:id="rId20"/>
    <p:sldId id="349" r:id="rId21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A9FF"/>
    <a:srgbClr val="006300"/>
    <a:srgbClr val="000000"/>
    <a:srgbClr val="CC0000"/>
    <a:srgbClr val="FFEA18"/>
    <a:srgbClr val="0F116A"/>
    <a:srgbClr val="80FF00"/>
    <a:srgbClr val="0040A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584" y="-8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25" d="100"/>
          <a:sy n="125" d="100"/>
        </p:scale>
        <p:origin x="-2960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heme" Target="theme/theme1.xml"/><Relationship Id="rId14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28" Type="http://schemas.openxmlformats.org/officeDocument/2006/relationships/tableStyles" Target="tableStyles.xml"/><Relationship Id="rId26" Type="http://schemas.openxmlformats.org/officeDocument/2006/relationships/viewProps" Target="viewProp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096000" y="8686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b="1"/>
            </a:lvl1pPr>
          </a:lstStyle>
          <a:p>
            <a:pPr>
              <a:defRPr/>
            </a:pPr>
            <a:fld id="{BC052BBB-8A7B-7945-A42A-A8DEBE545043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228600" y="141288"/>
            <a:ext cx="64008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tabLst>
                <a:tab pos="6170613" algn="r"/>
              </a:tabLst>
              <a:defRPr/>
            </a:pPr>
            <a:r>
              <a:rPr lang="en-US" sz="1100" b="1" dirty="0" smtClean="0"/>
              <a:t>Deer Park High School	Mr.  Knuffke</a:t>
            </a:r>
            <a:endParaRPr lang="en-US" sz="1800" b="1" dirty="0" smtClean="0"/>
          </a:p>
          <a:p>
            <a:pPr>
              <a:tabLst>
                <a:tab pos="6170613" algn="r"/>
              </a:tabLst>
              <a:defRPr/>
            </a:pPr>
            <a:r>
              <a:rPr lang="en-US" sz="1400" b="1" dirty="0" smtClean="0"/>
              <a:t>AP Biology</a:t>
            </a:r>
            <a:endParaRPr lang="en-US" sz="1400" b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pPr>
              <a:defRPr/>
            </a:pPr>
            <a:fld id="{8789EBAD-466F-7448-9277-BB127AD5C7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628650" indent="-17145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2891A1-5D56-4042-B2BF-6A0A3FEAD139}" type="slidenum">
              <a:rPr lang="en-US"/>
              <a:pPr/>
              <a:t>1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B61F08-DCD1-664F-B53A-4E33A8B1272B}" type="slidenum">
              <a:rPr lang="en-US"/>
              <a:pPr/>
              <a:t>2</a:t>
            </a:fld>
            <a:endParaRPr lang="en-US"/>
          </a:p>
        </p:txBody>
      </p:sp>
      <p:sp>
        <p:nvSpPr>
          <p:cNvPr id="4270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C531FE-2B83-DA41-B76D-5A7AF7AD9D3B}" type="slidenum">
              <a:rPr lang="en-US"/>
              <a:pPr/>
              <a:t>4</a:t>
            </a:fld>
            <a:endParaRPr lang="en-US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D4D9D-1C00-A64C-8A4B-B73EDBCAC30B}" type="slidenum">
              <a:rPr lang="en-US"/>
              <a:pPr/>
              <a:t>5</a:t>
            </a:fld>
            <a:endParaRPr lang="en-US"/>
          </a:p>
        </p:txBody>
      </p:sp>
      <p:sp>
        <p:nvSpPr>
          <p:cNvPr id="37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2552D-055D-BD4D-A354-5F4F010C77A2}" type="slidenum">
              <a:rPr lang="en-US"/>
              <a:pPr/>
              <a:t>6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4E4516-2606-9747-B5DA-39343E3A289E}" type="slidenum">
              <a:rPr lang="en-US"/>
              <a:pPr/>
              <a:t>7</a:t>
            </a:fld>
            <a:endParaRPr lang="en-US"/>
          </a:p>
        </p:txBody>
      </p:sp>
      <p:sp>
        <p:nvSpPr>
          <p:cNvPr id="5611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1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3815A8-41E2-5F41-8FA4-7F94D2B1A467}" type="slidenum">
              <a:rPr lang="en-US"/>
              <a:pPr/>
              <a:t>8</a:t>
            </a:fld>
            <a:endParaRPr lang="en-US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D85B9F-AC17-E743-9563-9B57CA1B90CF}" type="slidenum">
              <a:rPr lang="en-US"/>
              <a:pPr/>
              <a:t>9</a:t>
            </a:fld>
            <a:endParaRPr lang="en-US"/>
          </a:p>
        </p:txBody>
      </p:sp>
      <p:sp>
        <p:nvSpPr>
          <p:cNvPr id="466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6947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C204E0-9545-5640-9010-CF072C609DC5}" type="slidenum">
              <a:rPr lang="en-US"/>
              <a:pPr/>
              <a:t>10</a:t>
            </a:fld>
            <a:endParaRPr lang="en-US"/>
          </a:p>
        </p:txBody>
      </p:sp>
      <p:sp>
        <p:nvSpPr>
          <p:cNvPr id="468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8995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6B91D3-B609-D14C-A839-FF01138D0BB5}" type="slidenum">
              <a:rPr lang="en-US"/>
              <a:pPr/>
              <a:t>11</a:t>
            </a:fld>
            <a:endParaRPr lang="en-US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E6EDED-0F59-0E41-9316-F84DB5CDADE6}" type="slidenum">
              <a:rPr lang="en-US"/>
              <a:pPr/>
              <a:t>13</a:t>
            </a:fld>
            <a:endParaRPr lang="en-US"/>
          </a:p>
        </p:txBody>
      </p:sp>
      <p:sp>
        <p:nvSpPr>
          <p:cNvPr id="464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Signal transduction  - transmitting a signal from outside the cell to the cell nucleus, like receiving a hormone which triggers a receptor on the inside of the cell that then signals to the nucleus that a protein must be made.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35D829-E067-E740-BE0A-F4DDA35F3379}" type="slidenum">
              <a:rPr lang="en-US"/>
              <a:pPr/>
              <a:t>14</a:t>
            </a:fld>
            <a:endParaRPr lang="en-US"/>
          </a:p>
        </p:txBody>
      </p:sp>
      <p:sp>
        <p:nvSpPr>
          <p:cNvPr id="446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02C180-1C95-5E44-AB09-A5045875A177}" type="slidenum">
              <a:rPr lang="en-US"/>
              <a:pPr/>
              <a:t>15</a:t>
            </a:fld>
            <a:endParaRPr lang="en-US"/>
          </a:p>
        </p:txBody>
      </p:sp>
      <p:sp>
        <p:nvSpPr>
          <p:cNvPr id="44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carbohydrates are not inserted into the membrane -- they are too hydrophilic for that. They are attached to embedded proteins -- glycoproteins.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261D52-C1C9-AD48-B969-48DD78756125}" type="slidenum">
              <a:rPr lang="en-US"/>
              <a:pPr/>
              <a:t>16</a:t>
            </a:fld>
            <a:endParaRPr lang="en-US"/>
          </a:p>
        </p:txBody>
      </p:sp>
      <p:sp>
        <p:nvSpPr>
          <p:cNvPr id="41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lvl="1">
              <a:buClr>
                <a:srgbClr val="339933"/>
              </a:buClr>
            </a:pPr>
            <a:r>
              <a:rPr lang="en-US">
                <a:solidFill>
                  <a:srgbClr val="000000"/>
                </a:solidFill>
              </a:rPr>
              <a:t>The four human blood groups (A, B, AB, and O) differ in the external carbohydrates on red blood cells.</a:t>
            </a: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2EFEAD-6EDF-BD4D-8C5D-816B7E10ACC9}" type="slidenum">
              <a:rPr lang="en-US"/>
              <a:pPr/>
              <a:t>17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2006-2007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21729-E11D-6446-A7E8-66863DA37C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F3194-35FA-7D49-9385-C1EEBCB7574C}" type="datetime1">
              <a:rPr lang="en-US"/>
              <a:pPr>
                <a:defRPr/>
              </a:pPr>
              <a:t>12/2/10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062C1-6BD4-8D4D-8834-F270F8786021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89C75-D16C-D247-8106-275A48063972}" type="datetime1">
              <a:rPr lang="en-US"/>
              <a:pPr>
                <a:defRPr/>
              </a:pPr>
              <a:t>12/2/10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3C7AE-C8CB-C94A-9AD5-BA36309FD148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1D9B3-520C-D043-BCDE-C6AB3E5D4631}" type="datetime1">
              <a:rPr lang="en-US"/>
              <a:pPr>
                <a:defRPr/>
              </a:pPr>
              <a:t>12/2/10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793F8-FB27-D946-B4CC-1A72E69E25DA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38839-F8F1-DA42-9826-6E4D9E77B6B7}" type="datetime1">
              <a:rPr lang="en-US"/>
              <a:pPr>
                <a:defRPr/>
              </a:pPr>
              <a:t>12/2/10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335B3-4147-4A47-803F-97692F38FCDB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995B6-6010-8D4D-89F4-B233BC4BBF7A}" type="datetime1">
              <a:rPr lang="en-US"/>
              <a:pPr>
                <a:defRPr/>
              </a:pPr>
              <a:t>12/2/10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13CDF-8423-2847-9F81-516DF320F2C4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7774A-23B3-304B-9FE2-B0B5F42E6D24}" type="datetime1">
              <a:rPr lang="en-US"/>
              <a:pPr>
                <a:defRPr/>
              </a:pPr>
              <a:t>12/2/10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1426F-9613-1046-B6D5-FAB14F5F907A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891A1-1EAF-2741-8DE3-2CB715169799}" type="datetime1">
              <a:rPr lang="en-US"/>
              <a:pPr>
                <a:defRPr/>
              </a:pPr>
              <a:t>12/2/10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ED577-1AE6-7247-8047-107B4067A1F5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E55F9-9CA6-2C41-AE1F-A3FECB6AF978}" type="datetime1">
              <a:rPr lang="en-US"/>
              <a:pPr>
                <a:defRPr/>
              </a:pPr>
              <a:t>12/2/10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A8A6A-A8A8-8848-B30A-8F989138D740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132DE-7A41-5D42-89BE-51B0BEF9D601}" type="datetime1">
              <a:rPr lang="en-US"/>
              <a:pPr>
                <a:defRPr/>
              </a:pPr>
              <a:t>12/2/10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BA3B2-75AF-924C-9AA7-1FCF025C27EA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5CA3A-DE07-DF44-8ADF-EEC5451A543E}" type="datetime1">
              <a:rPr lang="en-US"/>
              <a:pPr>
                <a:defRPr/>
              </a:pPr>
              <a:t>12/2/10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1E328-5CA7-F243-AFFB-4F9A81F9BE79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2053C2A-744A-9248-876F-172D2C49ED4B}" type="datetime1">
              <a:rPr lang="en-US"/>
              <a:pPr>
                <a:defRPr/>
              </a:pPr>
              <a:t>12/2/10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9C80CA4-69BF-3542-B4AD-00BCE4DC5DFA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audio" Target="../media/audio1.bin"/><Relationship Id="rId6" Type="http://schemas.openxmlformats.org/officeDocument/2006/relationships/image" Target="../media/image4.pd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audio" Target="../media/audio1.bin"/><Relationship Id="rId5" Type="http://schemas.openxmlformats.org/officeDocument/2006/relationships/image" Target="../media/image4.pdf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audio" Target="../media/audio1.bin"/><Relationship Id="rId5" Type="http://schemas.openxmlformats.org/officeDocument/2006/relationships/image" Target="../media/image4.pd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audio" Target="../media/audio1.bin"/><Relationship Id="rId5" Type="http://schemas.openxmlformats.org/officeDocument/2006/relationships/image" Target="../media/image4.pd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audio" Target="../media/audio1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3" name="Picture 15" descr="06_05"/>
          <p:cNvPicPr>
            <a:picLocks noChangeAspect="1" noChangeArrowheads="1"/>
          </p:cNvPicPr>
          <p:nvPr/>
        </p:nvPicPr>
        <p:blipFill>
          <a:blip r:embed="rId3"/>
          <a:srcRect t="21001" b="14999"/>
          <a:stretch>
            <a:fillRect/>
          </a:stretch>
        </p:blipFill>
        <p:spPr bwMode="auto">
          <a:xfrm>
            <a:off x="-12704" y="2462851"/>
            <a:ext cx="9156704" cy="4395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52400" y="330200"/>
            <a:ext cx="5016500" cy="838200"/>
          </a:xfrm>
        </p:spPr>
        <p:txBody>
          <a:bodyPr/>
          <a:lstStyle/>
          <a:p>
            <a:pPr algn="ctr"/>
            <a:r>
              <a:rPr lang="en-US" dirty="0"/>
              <a:t>The Cell </a:t>
            </a:r>
            <a:r>
              <a:rPr lang="en-US" dirty="0" smtClean="0"/>
              <a:t>Membrane</a:t>
            </a:r>
            <a:br>
              <a:rPr lang="en-US" dirty="0" smtClean="0"/>
            </a:br>
            <a:r>
              <a:rPr lang="en-US" dirty="0" smtClean="0"/>
              <a:t>(Ch. 7)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308600" cy="1143000"/>
          </a:xfrm>
        </p:spPr>
        <p:txBody>
          <a:bodyPr/>
          <a:lstStyle/>
          <a:p>
            <a:r>
              <a:rPr lang="en-US" dirty="0"/>
              <a:t>Phospholipids</a:t>
            </a:r>
          </a:p>
        </p:txBody>
      </p:sp>
      <p:pic>
        <p:nvPicPr>
          <p:cNvPr id="425989" name="Picture 5" descr="06_02b"/>
          <p:cNvPicPr>
            <a:picLocks noChangeAspect="1" noChangeArrowheads="1"/>
          </p:cNvPicPr>
          <p:nvPr/>
        </p:nvPicPr>
        <p:blipFill>
          <a:blip r:embed="rId4"/>
          <a:srcRect l="22501" t="24001" r="29250" b="14999"/>
          <a:stretch>
            <a:fillRect/>
          </a:stretch>
        </p:blipFill>
        <p:spPr bwMode="auto">
          <a:xfrm rot="5400000">
            <a:off x="4830763" y="736600"/>
            <a:ext cx="4427537" cy="419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5990" name="Rectangle 6"/>
          <p:cNvSpPr>
            <a:spLocks noChangeArrowheads="1"/>
          </p:cNvSpPr>
          <p:nvPr/>
        </p:nvSpPr>
        <p:spPr bwMode="auto">
          <a:xfrm>
            <a:off x="6386513" y="2863850"/>
            <a:ext cx="14827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500" b="1">
                <a:solidFill>
                  <a:srgbClr val="000000"/>
                </a:solidFill>
              </a:rPr>
              <a:t>Fatty acid</a:t>
            </a:r>
            <a:endParaRPr lang="en-US" b="1"/>
          </a:p>
        </p:txBody>
      </p:sp>
      <p:sp>
        <p:nvSpPr>
          <p:cNvPr id="425991" name="Rectangle 7"/>
          <p:cNvSpPr>
            <a:spLocks noChangeArrowheads="1"/>
          </p:cNvSpPr>
          <p:nvPr/>
        </p:nvSpPr>
        <p:spPr bwMode="auto">
          <a:xfrm>
            <a:off x="6283325" y="703263"/>
            <a:ext cx="16224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500" b="1">
                <a:solidFill>
                  <a:srgbClr val="000000"/>
                </a:solidFill>
              </a:rPr>
              <a:t>Phosphate</a:t>
            </a:r>
            <a:endParaRPr lang="en-US" b="1"/>
          </a:p>
        </p:txBody>
      </p:sp>
      <p:pic>
        <p:nvPicPr>
          <p:cNvPr id="425993" name="Picture 9"/>
          <p:cNvPicPr>
            <a:picLocks noChangeAspect="1" noChangeArrowheads="1"/>
          </p:cNvPicPr>
          <p:nvPr/>
        </p:nvPicPr>
        <p:blipFill>
          <a:blip r:embed="rId5"/>
          <a:srcRect l="29604" t="49200" r="1057" b="7201"/>
          <a:stretch>
            <a:fillRect/>
          </a:stretch>
        </p:blipFill>
        <p:spPr bwMode="auto">
          <a:xfrm>
            <a:off x="519113" y="4348163"/>
            <a:ext cx="4235450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59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19075" y="1028700"/>
            <a:ext cx="4967288" cy="2830513"/>
          </a:xfrm>
        </p:spPr>
        <p:txBody>
          <a:bodyPr/>
          <a:lstStyle/>
          <a:p>
            <a:r>
              <a:rPr lang="en-US" u="sng" dirty="0"/>
              <a:t>Phosphate</a:t>
            </a:r>
            <a:r>
              <a:rPr lang="en-US" dirty="0"/>
              <a:t> head </a:t>
            </a:r>
          </a:p>
          <a:p>
            <a:pPr lvl="1"/>
            <a:r>
              <a:rPr lang="en-US" u="sng" dirty="0">
                <a:solidFill>
                  <a:srgbClr val="CC0000"/>
                </a:solidFill>
              </a:rPr>
              <a:t>hydrophilic</a:t>
            </a:r>
            <a:r>
              <a:rPr lang="en-US" u="sng" dirty="0"/>
              <a:t> </a:t>
            </a:r>
          </a:p>
          <a:p>
            <a:r>
              <a:rPr lang="en-US" u="sng" dirty="0"/>
              <a:t>Fatty acid</a:t>
            </a:r>
            <a:r>
              <a:rPr lang="en-US" dirty="0"/>
              <a:t> tails</a:t>
            </a:r>
          </a:p>
          <a:p>
            <a:pPr lvl="1"/>
            <a:r>
              <a:rPr lang="en-US" u="sng" dirty="0">
                <a:solidFill>
                  <a:srgbClr val="CC0000"/>
                </a:solidFill>
              </a:rPr>
              <a:t>hydrophobic</a:t>
            </a:r>
          </a:p>
          <a:p>
            <a:r>
              <a:rPr lang="en-US" dirty="0"/>
              <a:t>Arranged as a </a:t>
            </a:r>
            <a:r>
              <a:rPr lang="en-US" u="sng" dirty="0" err="1">
                <a:solidFill>
                  <a:srgbClr val="CC0000"/>
                </a:solidFill>
              </a:rPr>
              <a:t>bilayer</a:t>
            </a:r>
            <a:endParaRPr lang="en-US" u="sng" dirty="0">
              <a:solidFill>
                <a:srgbClr val="CC0000"/>
              </a:solidFill>
            </a:endParaRPr>
          </a:p>
        </p:txBody>
      </p:sp>
      <p:pic>
        <p:nvPicPr>
          <p:cNvPr id="425997" name="Picture 13" descr="penguinL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6"/>
              <a:srcRect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7"/>
              <a:srcRect/>
              <a:stretch>
                <a:fillRect/>
              </a:stretch>
            </p:blipFill>
          </mc:Fallback>
        </mc:AlternateContent>
        <p:spPr bwMode="auto">
          <a:xfrm>
            <a:off x="7772400" y="5489575"/>
            <a:ext cx="1274763" cy="1295400"/>
          </a:xfrm>
          <a:prstGeom prst="rect">
            <a:avLst/>
          </a:prstGeom>
          <a:noFill/>
        </p:spPr>
      </p:pic>
      <p:sp>
        <p:nvSpPr>
          <p:cNvPr id="425998" name="AutoShape 14"/>
          <p:cNvSpPr>
            <a:spLocks noChangeArrowheads="1"/>
          </p:cNvSpPr>
          <p:nvPr/>
        </p:nvSpPr>
        <p:spPr bwMode="auto">
          <a:xfrm>
            <a:off x="4937125" y="5153025"/>
            <a:ext cx="2433638" cy="1365250"/>
          </a:xfrm>
          <a:prstGeom prst="wedgeEllipseCallout">
            <a:avLst>
              <a:gd name="adj1" fmla="val 75051"/>
              <a:gd name="adj2" fmla="val 463"/>
            </a:avLst>
          </a:prstGeom>
          <a:solidFill>
            <a:srgbClr val="FFEA18"/>
          </a:solidFill>
          <a:ln w="381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r>
              <a:rPr lang="en-US" sz="1800" b="1">
                <a:solidFill>
                  <a:srgbClr val="0F116A"/>
                </a:solidFill>
                <a:latin typeface="Comic Sans MS" charset="0"/>
                <a:ea typeface="Geneva" charset="0"/>
                <a:cs typeface="Geneva" charset="0"/>
              </a:rPr>
              <a:t>Aaaah, </a:t>
            </a:r>
            <a:br>
              <a:rPr lang="en-US" sz="1800" b="1">
                <a:solidFill>
                  <a:srgbClr val="0F116A"/>
                </a:solidFill>
                <a:latin typeface="Comic Sans MS" charset="0"/>
                <a:ea typeface="Geneva" charset="0"/>
                <a:cs typeface="Geneva" charset="0"/>
              </a:rPr>
            </a:br>
            <a:r>
              <a:rPr lang="en-US" sz="1800" b="1">
                <a:solidFill>
                  <a:srgbClr val="0F116A"/>
                </a:solidFill>
                <a:latin typeface="Comic Sans MS" charset="0"/>
                <a:ea typeface="Geneva" charset="0"/>
                <a:cs typeface="Geneva" charset="0"/>
              </a:rPr>
              <a:t>one of those</a:t>
            </a:r>
            <a:br>
              <a:rPr lang="en-US" sz="1800" b="1">
                <a:solidFill>
                  <a:srgbClr val="0F116A"/>
                </a:solidFill>
                <a:latin typeface="Comic Sans MS" charset="0"/>
                <a:ea typeface="Geneva" charset="0"/>
                <a:cs typeface="Geneva" charset="0"/>
              </a:rPr>
            </a:br>
            <a:r>
              <a:rPr lang="en-US" sz="1800" b="1">
                <a:solidFill>
                  <a:srgbClr val="0F116A"/>
                </a:solidFill>
                <a:latin typeface="Comic Sans MS" charset="0"/>
                <a:ea typeface="Geneva" charset="0"/>
                <a:cs typeface="Geneva" charset="0"/>
              </a:rPr>
              <a:t>structure–function</a:t>
            </a:r>
          </a:p>
          <a:p>
            <a:r>
              <a:rPr lang="en-US" sz="1800" b="1">
                <a:solidFill>
                  <a:srgbClr val="0F116A"/>
                </a:solidFill>
                <a:latin typeface="Comic Sans MS" charset="0"/>
                <a:ea typeface="Geneva" charset="0"/>
                <a:cs typeface="Geneva" charset="0"/>
              </a:rPr>
              <a:t>examples</a:t>
            </a:r>
          </a:p>
        </p:txBody>
      </p:sp>
      <p:sp>
        <p:nvSpPr>
          <p:cNvPr id="425999" name="AutoShape 15"/>
          <p:cNvSpPr>
            <a:spLocks noChangeArrowheads="1"/>
          </p:cNvSpPr>
          <p:nvPr/>
        </p:nvSpPr>
        <p:spPr bwMode="auto">
          <a:xfrm>
            <a:off x="5848350" y="3803650"/>
            <a:ext cx="2363788" cy="339725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noFill/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ea typeface="Geneva" charset="0"/>
                <a:cs typeface="Geneva" charset="0"/>
              </a:rPr>
              <a:t>“repelled by water”</a:t>
            </a:r>
          </a:p>
        </p:txBody>
      </p:sp>
      <p:sp>
        <p:nvSpPr>
          <p:cNvPr id="426000" name="AutoShape 16"/>
          <p:cNvSpPr>
            <a:spLocks noChangeArrowheads="1"/>
          </p:cNvSpPr>
          <p:nvPr/>
        </p:nvSpPr>
        <p:spPr bwMode="auto">
          <a:xfrm>
            <a:off x="5865813" y="1300163"/>
            <a:ext cx="2406650" cy="339725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noFill/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ea typeface="Geneva" charset="0"/>
                <a:cs typeface="Geneva" charset="0"/>
              </a:rPr>
              <a:t>“attracted to water”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25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259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uack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98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3200"/>
            <a:ext cx="8534400" cy="762000"/>
          </a:xfrm>
        </p:spPr>
        <p:txBody>
          <a:bodyPr/>
          <a:lstStyle/>
          <a:p>
            <a:r>
              <a:rPr lang="en-US" dirty="0"/>
              <a:t>Arranged as a </a:t>
            </a:r>
            <a:r>
              <a:rPr lang="en-US" dirty="0" err="1"/>
              <a:t>Phospholipid</a:t>
            </a:r>
            <a:r>
              <a:rPr lang="en-US" dirty="0"/>
              <a:t> </a:t>
            </a:r>
            <a:r>
              <a:rPr lang="en-US" dirty="0" err="1"/>
              <a:t>bilayer</a:t>
            </a:r>
            <a:endParaRPr lang="en-US" dirty="0"/>
          </a:p>
        </p:txBody>
      </p:sp>
      <p:pic>
        <p:nvPicPr>
          <p:cNvPr id="462852" name="Picture 4" descr="06_03"/>
          <p:cNvPicPr>
            <a:picLocks noChangeAspect="1" noChangeArrowheads="1"/>
          </p:cNvPicPr>
          <p:nvPr/>
        </p:nvPicPr>
        <p:blipFill>
          <a:blip r:embed="rId2"/>
          <a:srcRect t="14999" b="14999"/>
          <a:stretch>
            <a:fillRect/>
          </a:stretch>
        </p:blipFill>
        <p:spPr bwMode="auto">
          <a:xfrm>
            <a:off x="533400" y="1828800"/>
            <a:ext cx="8410575" cy="441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2853" name="AutoShape 5"/>
          <p:cNvSpPr>
            <a:spLocks noChangeArrowheads="1"/>
          </p:cNvSpPr>
          <p:nvPr/>
        </p:nvSpPr>
        <p:spPr bwMode="auto">
          <a:xfrm>
            <a:off x="727075" y="2292350"/>
            <a:ext cx="1454150" cy="862013"/>
          </a:xfrm>
          <a:prstGeom prst="roundRect">
            <a:avLst>
              <a:gd name="adj" fmla="val 16667"/>
            </a:avLst>
          </a:prstGeom>
          <a:solidFill>
            <a:srgbClr val="FFCC18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CC0000"/>
                </a:solidFill>
              </a:rPr>
              <a:t>polar</a:t>
            </a:r>
            <a:endParaRPr lang="en-US" sz="2000" b="1">
              <a:solidFill>
                <a:srgbClr val="000000"/>
              </a:solidFill>
            </a:endParaRPr>
          </a:p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hydrophilic</a:t>
            </a:r>
          </a:p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heads</a:t>
            </a:r>
            <a:endParaRPr lang="en-US" sz="2000" b="1"/>
          </a:p>
        </p:txBody>
      </p:sp>
      <p:sp>
        <p:nvSpPr>
          <p:cNvPr id="462854" name="AutoShape 6"/>
          <p:cNvSpPr>
            <a:spLocks noChangeArrowheads="1"/>
          </p:cNvSpPr>
          <p:nvPr/>
        </p:nvSpPr>
        <p:spPr bwMode="auto">
          <a:xfrm>
            <a:off x="557213" y="3724275"/>
            <a:ext cx="1624012" cy="862013"/>
          </a:xfrm>
          <a:prstGeom prst="roundRect">
            <a:avLst>
              <a:gd name="adj" fmla="val 16667"/>
            </a:avLst>
          </a:prstGeom>
          <a:solidFill>
            <a:srgbClr val="FFCC18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CC0000"/>
                </a:solidFill>
              </a:rPr>
              <a:t>nonpolar</a:t>
            </a:r>
            <a:endParaRPr lang="en-US" sz="2000" b="1">
              <a:solidFill>
                <a:srgbClr val="000000"/>
              </a:solidFill>
            </a:endParaRPr>
          </a:p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hydrophobic</a:t>
            </a:r>
          </a:p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tails</a:t>
            </a:r>
            <a:endParaRPr lang="en-US" sz="2000" b="1"/>
          </a:p>
        </p:txBody>
      </p:sp>
      <p:sp>
        <p:nvSpPr>
          <p:cNvPr id="462855" name="AutoShape 7"/>
          <p:cNvSpPr>
            <a:spLocks noChangeArrowheads="1"/>
          </p:cNvSpPr>
          <p:nvPr/>
        </p:nvSpPr>
        <p:spPr bwMode="auto">
          <a:xfrm>
            <a:off x="727075" y="5156200"/>
            <a:ext cx="1454150" cy="862013"/>
          </a:xfrm>
          <a:prstGeom prst="roundRect">
            <a:avLst>
              <a:gd name="adj" fmla="val 16667"/>
            </a:avLst>
          </a:prstGeom>
          <a:solidFill>
            <a:srgbClr val="FFCC18"/>
          </a:solidFill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CC0000"/>
                </a:solidFill>
              </a:rPr>
              <a:t>polar</a:t>
            </a:r>
            <a:endParaRPr lang="en-US" sz="2000" b="1">
              <a:solidFill>
                <a:srgbClr val="000000"/>
              </a:solidFill>
            </a:endParaRPr>
          </a:p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hydrophilic</a:t>
            </a:r>
          </a:p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heads</a:t>
            </a:r>
            <a:endParaRPr lang="en-US" sz="2000" b="1"/>
          </a:p>
        </p:txBody>
      </p:sp>
      <p:sp>
        <p:nvSpPr>
          <p:cNvPr id="462856" name="Rectangle 8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47688" y="969963"/>
            <a:ext cx="7848600" cy="608012"/>
          </a:xfrm>
          <a:noFill/>
          <a:ln/>
        </p:spPr>
        <p:txBody>
          <a:bodyPr/>
          <a:lstStyle/>
          <a:p>
            <a:pPr marL="284163" indent="-284163">
              <a:buClrTx/>
            </a:pPr>
            <a:r>
              <a:rPr lang="en-US" sz="2800" dirty="0"/>
              <a:t>Serves as a cellular barrier / border</a:t>
            </a:r>
          </a:p>
        </p:txBody>
      </p:sp>
      <p:sp>
        <p:nvSpPr>
          <p:cNvPr id="462858" name="Oval 10"/>
          <p:cNvSpPr>
            <a:spLocks noChangeArrowheads="1"/>
          </p:cNvSpPr>
          <p:nvPr/>
        </p:nvSpPr>
        <p:spPr bwMode="auto">
          <a:xfrm>
            <a:off x="5480050" y="1841500"/>
            <a:ext cx="533400" cy="533400"/>
          </a:xfrm>
          <a:prstGeom prst="ellipse">
            <a:avLst/>
          </a:prstGeom>
          <a:solidFill>
            <a:srgbClr val="0F116A"/>
          </a:solidFill>
          <a:ln w="9525">
            <a:solidFill>
              <a:srgbClr val="1A158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2000" b="1">
                <a:solidFill>
                  <a:schemeClr val="bg1"/>
                </a:solidFill>
              </a:rPr>
              <a:t>H</a:t>
            </a:r>
            <a:r>
              <a:rPr lang="en-US" b="1" baseline="-25000">
                <a:solidFill>
                  <a:schemeClr val="bg1"/>
                </a:solidFill>
              </a:rPr>
              <a:t>2</a:t>
            </a:r>
            <a:r>
              <a:rPr lang="en-US" sz="2000" b="1">
                <a:solidFill>
                  <a:schemeClr val="bg1"/>
                </a:solidFill>
              </a:rPr>
              <a:t>O</a:t>
            </a:r>
            <a:endParaRPr lang="en-US" sz="2800"/>
          </a:p>
        </p:txBody>
      </p:sp>
      <p:sp>
        <p:nvSpPr>
          <p:cNvPr id="462859" name="AutoShape 11"/>
          <p:cNvSpPr>
            <a:spLocks noChangeArrowheads="1"/>
          </p:cNvSpPr>
          <p:nvPr/>
        </p:nvSpPr>
        <p:spPr bwMode="auto">
          <a:xfrm>
            <a:off x="4264025" y="1841500"/>
            <a:ext cx="533400" cy="533400"/>
          </a:xfrm>
          <a:prstGeom prst="octagon">
            <a:avLst>
              <a:gd name="adj" fmla="val 29287"/>
            </a:avLst>
          </a:prstGeom>
          <a:solidFill>
            <a:srgbClr val="C0FF1D"/>
          </a:solidFill>
          <a:ln w="9525">
            <a:solidFill>
              <a:srgbClr val="66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b="1">
                <a:solidFill>
                  <a:srgbClr val="CC0000"/>
                </a:solidFill>
              </a:rPr>
              <a:t>sugar</a:t>
            </a:r>
            <a:endParaRPr lang="en-US" sz="2800"/>
          </a:p>
        </p:txBody>
      </p:sp>
      <p:sp>
        <p:nvSpPr>
          <p:cNvPr id="462860" name="Oval 12"/>
          <p:cNvSpPr>
            <a:spLocks noChangeArrowheads="1"/>
          </p:cNvSpPr>
          <p:nvPr/>
        </p:nvSpPr>
        <p:spPr bwMode="auto">
          <a:xfrm>
            <a:off x="7920038" y="5881688"/>
            <a:ext cx="533400" cy="533400"/>
          </a:xfrm>
          <a:prstGeom prst="ellipse">
            <a:avLst/>
          </a:prstGeom>
          <a:solidFill>
            <a:srgbClr val="FFEA18"/>
          </a:solidFill>
          <a:ln w="9525">
            <a:solidFill>
              <a:srgbClr val="FFCC18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b="1">
                <a:solidFill>
                  <a:srgbClr val="CC0000"/>
                </a:solidFill>
              </a:rPr>
              <a:t>lipids</a:t>
            </a:r>
            <a:endParaRPr lang="en-US" sz="2800"/>
          </a:p>
        </p:txBody>
      </p:sp>
      <p:sp>
        <p:nvSpPr>
          <p:cNvPr id="462861" name="AutoShape 13"/>
          <p:cNvSpPr>
            <a:spLocks noChangeArrowheads="1"/>
          </p:cNvSpPr>
          <p:nvPr/>
        </p:nvSpPr>
        <p:spPr bwMode="auto">
          <a:xfrm>
            <a:off x="6696075" y="1841500"/>
            <a:ext cx="533400" cy="533400"/>
          </a:xfrm>
          <a:prstGeom prst="diamond">
            <a:avLst/>
          </a:prstGeom>
          <a:solidFill>
            <a:schemeClr val="bg2"/>
          </a:solidFill>
          <a:ln w="9525">
            <a:solidFill>
              <a:srgbClr val="66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b="1">
                <a:solidFill>
                  <a:srgbClr val="000000"/>
                </a:solidFill>
              </a:rPr>
              <a:t>salt</a:t>
            </a:r>
            <a:endParaRPr lang="en-US" sz="2800"/>
          </a:p>
        </p:txBody>
      </p:sp>
      <p:sp>
        <p:nvSpPr>
          <p:cNvPr id="462862" name="AutoShape 14"/>
          <p:cNvSpPr>
            <a:spLocks noChangeArrowheads="1"/>
          </p:cNvSpPr>
          <p:nvPr/>
        </p:nvSpPr>
        <p:spPr bwMode="auto">
          <a:xfrm>
            <a:off x="3133725" y="5919788"/>
            <a:ext cx="457200" cy="457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EA18"/>
          </a:solidFill>
          <a:ln w="28575">
            <a:solidFill>
              <a:srgbClr val="FFCC18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b="1">
                <a:solidFill>
                  <a:srgbClr val="000000"/>
                </a:solidFill>
              </a:rPr>
              <a:t>waste</a:t>
            </a:r>
            <a:endParaRPr lang="en-US" sz="2800"/>
          </a:p>
        </p:txBody>
      </p:sp>
      <p:sp>
        <p:nvSpPr>
          <p:cNvPr id="462864" name="AutoShape 16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3295650" y="3851275"/>
            <a:ext cx="4794250" cy="373063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marL="284163" indent="-284163" eaLnBrk="1" hangingPunct="1">
              <a:spcBef>
                <a:spcPct val="20000"/>
              </a:spcBef>
              <a:buSzPct val="120000"/>
              <a:buFont typeface="Wingdings" charset="2"/>
              <a:buNone/>
            </a:pPr>
            <a:r>
              <a:rPr lang="en-US" sz="2200" b="1">
                <a:solidFill>
                  <a:schemeClr val="bg1"/>
                </a:solidFill>
              </a:rPr>
              <a:t>impermeable to polar molecules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985000" cy="1143000"/>
          </a:xfrm>
        </p:spPr>
        <p:txBody>
          <a:bodyPr/>
          <a:lstStyle/>
          <a:p>
            <a:r>
              <a:rPr lang="en-US" dirty="0"/>
              <a:t>Cell membrane defines cell</a:t>
            </a:r>
          </a:p>
        </p:txBody>
      </p:sp>
      <p:sp>
        <p:nvSpPr>
          <p:cNvPr id="3819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66700" y="1104900"/>
            <a:ext cx="8140700" cy="3509963"/>
          </a:xfrm>
          <a:noFill/>
        </p:spPr>
        <p:txBody>
          <a:bodyPr/>
          <a:lstStyle/>
          <a:p>
            <a:pPr>
              <a:buClrTx/>
            </a:pPr>
            <a:r>
              <a:rPr lang="en-US" dirty="0"/>
              <a:t>Cell membrane </a:t>
            </a:r>
            <a:r>
              <a:rPr lang="en-US" u="sng" dirty="0">
                <a:solidFill>
                  <a:srgbClr val="CC0000"/>
                </a:solidFill>
              </a:rPr>
              <a:t>separates</a:t>
            </a:r>
            <a:r>
              <a:rPr lang="en-US" dirty="0" smtClean="0"/>
              <a:t> cell </a:t>
            </a:r>
            <a:r>
              <a:rPr lang="en-US" dirty="0"/>
              <a:t>from aqueous environment</a:t>
            </a:r>
            <a:endParaRPr lang="en-US" dirty="0" smtClean="0"/>
          </a:p>
          <a:p>
            <a:pPr lvl="1">
              <a:buClrTx/>
            </a:pPr>
            <a:r>
              <a:rPr lang="en-US" dirty="0" smtClean="0"/>
              <a:t>Thin = </a:t>
            </a:r>
            <a:r>
              <a:rPr lang="en-US" dirty="0"/>
              <a:t>8nm thick</a:t>
            </a:r>
          </a:p>
          <a:p>
            <a:pPr>
              <a:buClrTx/>
            </a:pPr>
            <a:r>
              <a:rPr lang="en-US" dirty="0"/>
              <a:t>Controls </a:t>
            </a:r>
            <a:r>
              <a:rPr lang="en-US" dirty="0" smtClean="0"/>
              <a:t>transport </a:t>
            </a:r>
            <a:r>
              <a:rPr lang="en-US" dirty="0"/>
              <a:t>in &amp; out of the cell</a:t>
            </a:r>
            <a:endParaRPr lang="en-US" u="sng" dirty="0" smtClean="0">
              <a:solidFill>
                <a:schemeClr val="tx2"/>
              </a:solidFill>
            </a:endParaRPr>
          </a:p>
          <a:p>
            <a:pPr lvl="1"/>
            <a:r>
              <a:rPr lang="en-US" dirty="0" smtClean="0"/>
              <a:t>Some substances </a:t>
            </a:r>
            <a:r>
              <a:rPr lang="en-US" dirty="0"/>
              <a:t>cross more easily than others</a:t>
            </a:r>
          </a:p>
          <a:p>
            <a:pPr lvl="2"/>
            <a:r>
              <a:rPr lang="en-US" sz="2700" dirty="0"/>
              <a:t>hydrophobic (</a:t>
            </a:r>
            <a:r>
              <a:rPr lang="en-US" sz="2700" dirty="0" err="1"/>
              <a:t>nonpolar</a:t>
            </a:r>
            <a:r>
              <a:rPr lang="en-US" sz="2700" dirty="0"/>
              <a:t>) vs. hydrophilic (polar)</a:t>
            </a:r>
            <a:r>
              <a:rPr lang="en-US" sz="2700" dirty="0" smtClean="0"/>
              <a:t> </a:t>
            </a:r>
          </a:p>
          <a:p>
            <a:pPr lvl="2"/>
            <a:r>
              <a:rPr lang="en-US" sz="2700" dirty="0" smtClean="0"/>
              <a:t>Small vs. big.</a:t>
            </a:r>
            <a:endParaRPr lang="en-US" sz="2700" dirty="0"/>
          </a:p>
        </p:txBody>
      </p:sp>
      <p:pic>
        <p:nvPicPr>
          <p:cNvPr id="381958" name="Picture 6" descr="06_05"/>
          <p:cNvPicPr>
            <a:picLocks noChangeAspect="1" noChangeArrowheads="1"/>
          </p:cNvPicPr>
          <p:nvPr/>
        </p:nvPicPr>
        <p:blipFill>
          <a:blip r:embed="rId3"/>
          <a:srcRect t="22501" r="1125" b="25500"/>
          <a:stretch>
            <a:fillRect/>
          </a:stretch>
        </p:blipFill>
        <p:spPr bwMode="auto">
          <a:xfrm>
            <a:off x="4006850" y="4841875"/>
            <a:ext cx="4854575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534400" cy="762000"/>
          </a:xfrm>
        </p:spPr>
        <p:txBody>
          <a:bodyPr/>
          <a:lstStyle/>
          <a:p>
            <a:r>
              <a:rPr lang="en-US" sz="3200" dirty="0"/>
              <a:t>Cell membrane must be more than lipids… </a:t>
            </a:r>
          </a:p>
        </p:txBody>
      </p:sp>
      <p:pic>
        <p:nvPicPr>
          <p:cNvPr id="374788" name="Picture 4"/>
          <p:cNvPicPr>
            <a:picLocks noChangeAspect="1" noChangeArrowheads="1"/>
          </p:cNvPicPr>
          <p:nvPr/>
        </p:nvPicPr>
        <p:blipFill>
          <a:blip r:embed="rId4"/>
          <a:srcRect l="45842" b="13559"/>
          <a:stretch>
            <a:fillRect/>
          </a:stretch>
        </p:blipFill>
        <p:spPr bwMode="auto">
          <a:xfrm>
            <a:off x="3651250" y="2670175"/>
            <a:ext cx="549275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47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15900" y="762000"/>
            <a:ext cx="8001000" cy="1752600"/>
          </a:xfrm>
        </p:spPr>
        <p:txBody>
          <a:bodyPr/>
          <a:lstStyle/>
          <a:p>
            <a:r>
              <a:rPr lang="en-US" dirty="0"/>
              <a:t>In 1972, S.J. Singer &amp; G. Nicolson proposed that membrane proteins are inserted into the </a:t>
            </a:r>
            <a:r>
              <a:rPr lang="en-US" dirty="0" err="1"/>
              <a:t>phospholipid</a:t>
            </a:r>
            <a:r>
              <a:rPr lang="en-US" dirty="0"/>
              <a:t> </a:t>
            </a:r>
            <a:r>
              <a:rPr lang="en-US" dirty="0" err="1"/>
              <a:t>bilayer</a:t>
            </a:r>
            <a:endParaRPr lang="en-US" dirty="0"/>
          </a:p>
        </p:txBody>
      </p:sp>
      <p:pic>
        <p:nvPicPr>
          <p:cNvPr id="374790" name="Picture 6" descr="penguinL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5"/>
              <a:srcRect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6"/>
              <a:srcRect/>
              <a:stretch>
                <a:fillRect/>
              </a:stretch>
            </p:blipFill>
          </mc:Fallback>
        </mc:AlternateContent>
        <p:spPr bwMode="auto">
          <a:xfrm flipH="1">
            <a:off x="31750" y="5653088"/>
            <a:ext cx="1274763" cy="1200150"/>
          </a:xfrm>
          <a:prstGeom prst="rect">
            <a:avLst/>
          </a:prstGeom>
          <a:noFill/>
        </p:spPr>
      </p:pic>
      <p:sp>
        <p:nvSpPr>
          <p:cNvPr id="374791" name="AutoShape 7"/>
          <p:cNvSpPr>
            <a:spLocks noChangeArrowheads="1"/>
          </p:cNvSpPr>
          <p:nvPr/>
        </p:nvSpPr>
        <p:spPr bwMode="auto">
          <a:xfrm flipH="1" flipV="1">
            <a:off x="352425" y="2936875"/>
            <a:ext cx="3881438" cy="2120900"/>
          </a:xfrm>
          <a:prstGeom prst="wedgeEllipseCallout">
            <a:avLst>
              <a:gd name="adj1" fmla="val 31755"/>
              <a:gd name="adj2" fmla="val -85931"/>
            </a:avLst>
          </a:prstGeom>
          <a:solidFill>
            <a:srgbClr val="FFEA18"/>
          </a:solidFill>
          <a:ln w="381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rot="10800000" wrap="none" lIns="0" tIns="0" rIns="0" bIns="0" anchor="ctr">
            <a:prstTxWarp prst="textNoShape">
              <a:avLst/>
            </a:prstTxWarp>
          </a:bodyPr>
          <a:lstStyle/>
          <a:p>
            <a:r>
              <a:rPr lang="en-US" b="1">
                <a:solidFill>
                  <a:srgbClr val="0F116A"/>
                </a:solidFill>
                <a:latin typeface="Comic Sans MS" charset="0"/>
              </a:rPr>
              <a:t>It’s like a fluid…</a:t>
            </a:r>
            <a:br>
              <a:rPr lang="en-US" b="1">
                <a:solidFill>
                  <a:srgbClr val="0F116A"/>
                </a:solidFill>
                <a:latin typeface="Comic Sans MS" charset="0"/>
              </a:rPr>
            </a:br>
            <a:r>
              <a:rPr lang="en-US" b="1">
                <a:solidFill>
                  <a:srgbClr val="0F116A"/>
                </a:solidFill>
                <a:latin typeface="Comic Sans MS" charset="0"/>
              </a:rPr>
              <a:t>It’s like a mosaic…</a:t>
            </a:r>
          </a:p>
          <a:p>
            <a:r>
              <a:rPr lang="en-US" b="1">
                <a:solidFill>
                  <a:srgbClr val="0F116A"/>
                </a:solidFill>
                <a:latin typeface="Comic Sans MS" charset="0"/>
              </a:rPr>
              <a:t>It’s the </a:t>
            </a:r>
            <a:br>
              <a:rPr lang="en-US" b="1">
                <a:solidFill>
                  <a:srgbClr val="0F116A"/>
                </a:solidFill>
                <a:latin typeface="Comic Sans MS" charset="0"/>
              </a:rPr>
            </a:br>
            <a:r>
              <a:rPr lang="en-US" b="1">
                <a:solidFill>
                  <a:srgbClr val="0F116A"/>
                </a:solidFill>
                <a:latin typeface="Comic Sans MS" charset="0"/>
              </a:rPr>
              <a:t>Fluid Mosaic Model</a:t>
            </a:r>
            <a:r>
              <a:rPr lang="en-US" b="1" i="1">
                <a:solidFill>
                  <a:srgbClr val="0F116A"/>
                </a:solidFill>
                <a:latin typeface="Comic Sans MS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747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uack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91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22" name="Picture 2"/>
          <p:cNvPicPr>
            <a:picLocks noChangeAspect="1" noChangeArrowheads="1"/>
          </p:cNvPicPr>
          <p:nvPr/>
        </p:nvPicPr>
        <p:blipFill>
          <a:blip r:embed="rId3"/>
          <a:srcRect l="29604" t="49200" r="1057" b="7201"/>
          <a:stretch>
            <a:fillRect/>
          </a:stretch>
        </p:blipFill>
        <p:spPr bwMode="auto">
          <a:xfrm>
            <a:off x="152400" y="4114800"/>
            <a:ext cx="4235450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23" name="Picture 3"/>
          <p:cNvPicPr>
            <a:picLocks noChangeAspect="1" noChangeArrowheads="1"/>
          </p:cNvPicPr>
          <p:nvPr/>
        </p:nvPicPr>
        <p:blipFill>
          <a:blip r:embed="rId3"/>
          <a:srcRect l="30132" t="49200" r="1057" b="7201"/>
          <a:stretch>
            <a:fillRect/>
          </a:stretch>
        </p:blipFill>
        <p:spPr bwMode="auto">
          <a:xfrm>
            <a:off x="2370138" y="4114800"/>
            <a:ext cx="4203700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Permeability to polar molecules?</a:t>
            </a:r>
          </a:p>
        </p:txBody>
      </p:sp>
      <p:sp>
        <p:nvSpPr>
          <p:cNvPr id="491525" name="Rectangle 5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22313" y="1371600"/>
            <a:ext cx="7964487" cy="2209800"/>
          </a:xfrm>
          <a:noFill/>
        </p:spPr>
        <p:txBody>
          <a:bodyPr/>
          <a:lstStyle/>
          <a:p>
            <a:pPr>
              <a:buClr>
                <a:srgbClr val="00005C"/>
              </a:buClr>
            </a:pPr>
            <a:r>
              <a:rPr lang="en-US" u="sng">
                <a:solidFill>
                  <a:srgbClr val="CC0000"/>
                </a:solidFill>
              </a:rPr>
              <a:t>Membrane becomes semi-permeable via protein channels</a:t>
            </a:r>
            <a:r>
              <a:rPr lang="en-US"/>
              <a:t> </a:t>
            </a:r>
            <a:endParaRPr lang="en-US" u="sng">
              <a:solidFill>
                <a:schemeClr val="tx2"/>
              </a:solidFill>
            </a:endParaRPr>
          </a:p>
          <a:p>
            <a:pPr lvl="1"/>
            <a:r>
              <a:rPr lang="en-US"/>
              <a:t>specific channels allow specific material across cell membrane</a:t>
            </a:r>
          </a:p>
        </p:txBody>
      </p:sp>
      <p:sp>
        <p:nvSpPr>
          <p:cNvPr id="491526" name="Rectangle 6"/>
          <p:cNvSpPr>
            <a:spLocks noChangeArrowheads="1"/>
          </p:cNvSpPr>
          <p:nvPr/>
        </p:nvSpPr>
        <p:spPr bwMode="auto">
          <a:xfrm>
            <a:off x="152400" y="3810000"/>
            <a:ext cx="6400800" cy="457200"/>
          </a:xfrm>
          <a:prstGeom prst="rect">
            <a:avLst/>
          </a:prstGeom>
          <a:solidFill>
            <a:srgbClr val="98D7FC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rgbClr val="0F116A"/>
                </a:solidFill>
              </a:rPr>
              <a:t>inside cell</a:t>
            </a:r>
          </a:p>
        </p:txBody>
      </p:sp>
      <p:sp>
        <p:nvSpPr>
          <p:cNvPr id="491527" name="Rectangle 7"/>
          <p:cNvSpPr>
            <a:spLocks noChangeArrowheads="1"/>
          </p:cNvSpPr>
          <p:nvPr/>
        </p:nvSpPr>
        <p:spPr bwMode="auto">
          <a:xfrm>
            <a:off x="152400" y="6248400"/>
            <a:ext cx="6400800" cy="457200"/>
          </a:xfrm>
          <a:prstGeom prst="rect">
            <a:avLst/>
          </a:prstGeom>
          <a:solidFill>
            <a:srgbClr val="98D7FC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r"/>
            <a:r>
              <a:rPr lang="en-US" b="1">
                <a:solidFill>
                  <a:srgbClr val="0F116A"/>
                </a:solidFill>
              </a:rPr>
              <a:t>outside cell</a:t>
            </a:r>
          </a:p>
        </p:txBody>
      </p:sp>
      <p:sp>
        <p:nvSpPr>
          <p:cNvPr id="491528" name="Rectangle 8"/>
          <p:cNvSpPr>
            <a:spLocks noChangeArrowheads="1"/>
          </p:cNvSpPr>
          <p:nvPr/>
        </p:nvSpPr>
        <p:spPr bwMode="auto">
          <a:xfrm>
            <a:off x="6524625" y="3657600"/>
            <a:ext cx="381000" cy="304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29" name="AutoShape 9"/>
          <p:cNvSpPr>
            <a:spLocks noChangeArrowheads="1"/>
          </p:cNvSpPr>
          <p:nvPr/>
        </p:nvSpPr>
        <p:spPr bwMode="auto">
          <a:xfrm>
            <a:off x="5448300" y="3810000"/>
            <a:ext cx="533400" cy="533400"/>
          </a:xfrm>
          <a:prstGeom prst="octagon">
            <a:avLst>
              <a:gd name="adj" fmla="val 29287"/>
            </a:avLst>
          </a:prstGeom>
          <a:solidFill>
            <a:srgbClr val="C0FF1D"/>
          </a:solidFill>
          <a:ln w="9525">
            <a:solidFill>
              <a:srgbClr val="66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b="1">
                <a:solidFill>
                  <a:srgbClr val="CC0000"/>
                </a:solidFill>
              </a:rPr>
              <a:t>sugar</a:t>
            </a:r>
            <a:endParaRPr lang="en-US" sz="2800"/>
          </a:p>
        </p:txBody>
      </p:sp>
      <p:sp>
        <p:nvSpPr>
          <p:cNvPr id="491530" name="AutoShape 10"/>
          <p:cNvSpPr>
            <a:spLocks noChangeArrowheads="1"/>
          </p:cNvSpPr>
          <p:nvPr/>
        </p:nvSpPr>
        <p:spPr bwMode="auto">
          <a:xfrm>
            <a:off x="4152900" y="3810000"/>
            <a:ext cx="533400" cy="533400"/>
          </a:xfrm>
          <a:prstGeom prst="plaque">
            <a:avLst>
              <a:gd name="adj" fmla="val 16667"/>
            </a:avLst>
          </a:prstGeom>
          <a:solidFill>
            <a:schemeClr val="tx2"/>
          </a:solidFill>
          <a:ln w="9525">
            <a:solidFill>
              <a:srgbClr val="66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b="1">
                <a:solidFill>
                  <a:schemeClr val="bg1"/>
                </a:solidFill>
              </a:rPr>
              <a:t>aa</a:t>
            </a:r>
            <a:endParaRPr lang="en-US" sz="2800"/>
          </a:p>
        </p:txBody>
      </p:sp>
      <p:sp>
        <p:nvSpPr>
          <p:cNvPr id="491531" name="Oval 11"/>
          <p:cNvSpPr>
            <a:spLocks noChangeArrowheads="1"/>
          </p:cNvSpPr>
          <p:nvPr/>
        </p:nvSpPr>
        <p:spPr bwMode="auto">
          <a:xfrm>
            <a:off x="2857500" y="3810000"/>
            <a:ext cx="533400" cy="533400"/>
          </a:xfrm>
          <a:prstGeom prst="ellipse">
            <a:avLst/>
          </a:prstGeom>
          <a:solidFill>
            <a:srgbClr val="0F116A"/>
          </a:solidFill>
          <a:ln w="9525">
            <a:solidFill>
              <a:srgbClr val="1A158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2000" b="1">
                <a:solidFill>
                  <a:schemeClr val="bg1"/>
                </a:solidFill>
              </a:rPr>
              <a:t>H</a:t>
            </a:r>
            <a:r>
              <a:rPr lang="en-US" b="1" baseline="-25000">
                <a:solidFill>
                  <a:schemeClr val="bg1"/>
                </a:solidFill>
              </a:rPr>
              <a:t>2</a:t>
            </a:r>
            <a:r>
              <a:rPr lang="en-US" sz="2000" b="1">
                <a:solidFill>
                  <a:schemeClr val="bg1"/>
                </a:solidFill>
              </a:rPr>
              <a:t>O</a:t>
            </a:r>
            <a:endParaRPr lang="en-US" sz="2800"/>
          </a:p>
        </p:txBody>
      </p:sp>
      <p:sp>
        <p:nvSpPr>
          <p:cNvPr id="491532" name="AutoShape 12"/>
          <p:cNvSpPr>
            <a:spLocks noChangeArrowheads="1"/>
          </p:cNvSpPr>
          <p:nvPr/>
        </p:nvSpPr>
        <p:spPr bwMode="auto">
          <a:xfrm>
            <a:off x="1638300" y="6172200"/>
            <a:ext cx="533400" cy="533400"/>
          </a:xfrm>
          <a:prstGeom prst="diamond">
            <a:avLst/>
          </a:prstGeom>
          <a:solidFill>
            <a:schemeClr val="bg2"/>
          </a:solidFill>
          <a:ln w="9525">
            <a:solidFill>
              <a:srgbClr val="66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b="1">
                <a:solidFill>
                  <a:srgbClr val="000000"/>
                </a:solidFill>
              </a:rPr>
              <a:t>salt</a:t>
            </a:r>
            <a:endParaRPr lang="en-US" sz="2800"/>
          </a:p>
        </p:txBody>
      </p:sp>
      <p:sp>
        <p:nvSpPr>
          <p:cNvPr id="491533" name="AutoShape 13"/>
          <p:cNvSpPr>
            <a:spLocks noChangeArrowheads="1"/>
          </p:cNvSpPr>
          <p:nvPr/>
        </p:nvSpPr>
        <p:spPr bwMode="auto">
          <a:xfrm>
            <a:off x="2743200" y="4419600"/>
            <a:ext cx="762000" cy="1752600"/>
          </a:xfrm>
          <a:prstGeom prst="flowChartMagneticDisk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34" name="AutoShape 14"/>
          <p:cNvSpPr>
            <a:spLocks noChangeArrowheads="1"/>
          </p:cNvSpPr>
          <p:nvPr/>
        </p:nvSpPr>
        <p:spPr bwMode="auto">
          <a:xfrm>
            <a:off x="4038600" y="4419600"/>
            <a:ext cx="762000" cy="1752600"/>
          </a:xfrm>
          <a:prstGeom prst="flowChartMagneticDisk">
            <a:avLst/>
          </a:prstGeom>
          <a:solidFill>
            <a:srgbClr val="FFA3D8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35" name="AutoShape 15"/>
          <p:cNvSpPr>
            <a:spLocks noChangeArrowheads="1"/>
          </p:cNvSpPr>
          <p:nvPr/>
        </p:nvSpPr>
        <p:spPr bwMode="auto">
          <a:xfrm>
            <a:off x="5334000" y="4419600"/>
            <a:ext cx="762000" cy="1752600"/>
          </a:xfrm>
          <a:prstGeom prst="flowChartMagneticDisk">
            <a:avLst/>
          </a:prstGeom>
          <a:solidFill>
            <a:srgbClr val="C0FF1D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36" name="Rectangle 16"/>
          <p:cNvSpPr>
            <a:spLocks noChangeArrowheads="1"/>
          </p:cNvSpPr>
          <p:nvPr/>
        </p:nvSpPr>
        <p:spPr bwMode="auto">
          <a:xfrm>
            <a:off x="0" y="3810000"/>
            <a:ext cx="228600" cy="304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37" name="AutoShape 17"/>
          <p:cNvSpPr>
            <a:spLocks noChangeArrowheads="1"/>
          </p:cNvSpPr>
          <p:nvPr/>
        </p:nvSpPr>
        <p:spPr bwMode="auto">
          <a:xfrm>
            <a:off x="1524000" y="4419600"/>
            <a:ext cx="762000" cy="1752600"/>
          </a:xfrm>
          <a:prstGeom prst="flowChartMagneticDisk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38" name="AutoShape 18"/>
          <p:cNvSpPr>
            <a:spLocks noChangeArrowheads="1"/>
          </p:cNvSpPr>
          <p:nvPr/>
        </p:nvSpPr>
        <p:spPr bwMode="auto">
          <a:xfrm>
            <a:off x="381000" y="4419600"/>
            <a:ext cx="762000" cy="1752600"/>
          </a:xfrm>
          <a:prstGeom prst="flowChartMagneticDisk">
            <a:avLst/>
          </a:prstGeom>
          <a:solidFill>
            <a:srgbClr val="FFEA18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39" name="AutoShape 19"/>
          <p:cNvSpPr>
            <a:spLocks noChangeArrowheads="1"/>
          </p:cNvSpPr>
          <p:nvPr/>
        </p:nvSpPr>
        <p:spPr bwMode="auto">
          <a:xfrm>
            <a:off x="533400" y="6248400"/>
            <a:ext cx="457200" cy="457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EA18"/>
          </a:solidFill>
          <a:ln w="19050">
            <a:solidFill>
              <a:srgbClr val="FFCC18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b="1">
                <a:solidFill>
                  <a:srgbClr val="000000"/>
                </a:solidFill>
              </a:rPr>
              <a:t>NH</a:t>
            </a:r>
            <a:r>
              <a:rPr lang="en-US" b="1" baseline="-25000">
                <a:solidFill>
                  <a:srgbClr val="000000"/>
                </a:solidFill>
              </a:rPr>
              <a:t>3</a:t>
            </a:r>
          </a:p>
        </p:txBody>
      </p:sp>
      <p:pic>
        <p:nvPicPr>
          <p:cNvPr id="491540" name="Picture 20"/>
          <p:cNvPicPr>
            <a:picLocks noChangeAspect="1" noChangeArrowheads="1"/>
          </p:cNvPicPr>
          <p:nvPr/>
        </p:nvPicPr>
        <p:blipFill>
          <a:blip r:embed="rId4"/>
          <a:srcRect l="10345" t="1199" r="10345" b="3600"/>
          <a:stretch>
            <a:fillRect/>
          </a:stretch>
        </p:blipFill>
        <p:spPr bwMode="auto">
          <a:xfrm>
            <a:off x="6599238" y="3967163"/>
            <a:ext cx="2403475" cy="248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130" name="Picture 2" descr="08-02-CellMembraneModels-NL"/>
          <p:cNvPicPr>
            <a:picLocks noChangeAspect="1" noChangeArrowheads="1"/>
          </p:cNvPicPr>
          <p:nvPr/>
        </p:nvPicPr>
        <p:blipFill>
          <a:blip r:embed="rId3"/>
          <a:srcRect l="53893" b="12450"/>
          <a:stretch>
            <a:fillRect/>
          </a:stretch>
        </p:blipFill>
        <p:spPr bwMode="auto">
          <a:xfrm>
            <a:off x="4887913" y="3411538"/>
            <a:ext cx="330200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013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534400" cy="762000"/>
          </a:xfrm>
        </p:spPr>
        <p:txBody>
          <a:bodyPr/>
          <a:lstStyle/>
          <a:p>
            <a:r>
              <a:rPr lang="en-US" dirty="0"/>
              <a:t>Cell membrane is more than lipids…</a:t>
            </a:r>
          </a:p>
        </p:txBody>
      </p:sp>
      <p:sp>
        <p:nvSpPr>
          <p:cNvPr id="560132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39713" y="876300"/>
            <a:ext cx="8177212" cy="14208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err="1"/>
              <a:t>Transmembrane</a:t>
            </a:r>
            <a:r>
              <a:rPr lang="en-US" dirty="0"/>
              <a:t> proteins embedded in </a:t>
            </a:r>
            <a:r>
              <a:rPr lang="en-US" dirty="0" err="1"/>
              <a:t>phospholipid</a:t>
            </a:r>
            <a:r>
              <a:rPr lang="en-US" dirty="0"/>
              <a:t> </a:t>
            </a:r>
            <a:r>
              <a:rPr lang="en-US" dirty="0" err="1"/>
              <a:t>bilayer</a:t>
            </a:r>
            <a:endParaRPr lang="en-US" u="sng" dirty="0"/>
          </a:p>
          <a:p>
            <a:pPr lvl="1">
              <a:lnSpc>
                <a:spcPct val="90000"/>
              </a:lnSpc>
            </a:pPr>
            <a:r>
              <a:rPr lang="en-US" sz="3500" dirty="0"/>
              <a:t>create semi-</a:t>
            </a:r>
            <a:r>
              <a:rPr lang="en-US" sz="3500" dirty="0" smtClean="0"/>
              <a:t>permeable </a:t>
            </a:r>
            <a:r>
              <a:rPr lang="en-US" sz="3500" dirty="0"/>
              <a:t>channels </a:t>
            </a:r>
          </a:p>
        </p:txBody>
      </p:sp>
      <p:pic>
        <p:nvPicPr>
          <p:cNvPr id="560133" name="Picture 5" descr="08-02-CellMembraneModels-NL"/>
          <p:cNvPicPr>
            <a:picLocks noChangeAspect="1" noChangeArrowheads="1"/>
          </p:cNvPicPr>
          <p:nvPr/>
        </p:nvPicPr>
        <p:blipFill>
          <a:blip r:embed="rId3"/>
          <a:srcRect r="64671" b="12450"/>
          <a:stretch>
            <a:fillRect/>
          </a:stretch>
        </p:blipFill>
        <p:spPr bwMode="auto">
          <a:xfrm>
            <a:off x="1027113" y="3411538"/>
            <a:ext cx="25304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0134" name="AutoShape 6"/>
          <p:cNvSpPr>
            <a:spLocks noChangeArrowheads="1"/>
          </p:cNvSpPr>
          <p:nvPr/>
        </p:nvSpPr>
        <p:spPr bwMode="auto">
          <a:xfrm>
            <a:off x="3694113" y="4779963"/>
            <a:ext cx="1447800" cy="517525"/>
          </a:xfrm>
          <a:prstGeom prst="chevron">
            <a:avLst>
              <a:gd name="adj" fmla="val 69939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0135" name="Rectangle 7"/>
          <p:cNvSpPr>
            <a:spLocks noChangeArrowheads="1"/>
          </p:cNvSpPr>
          <p:nvPr/>
        </p:nvSpPr>
        <p:spPr bwMode="auto">
          <a:xfrm>
            <a:off x="1314450" y="2943225"/>
            <a:ext cx="1736725" cy="628650"/>
          </a:xfrm>
          <a:prstGeom prst="rect">
            <a:avLst/>
          </a:prstGeom>
          <a:solidFill>
            <a:srgbClr val="FFEA1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</a:pPr>
            <a:r>
              <a:rPr lang="en-US" sz="2200" b="1">
                <a:solidFill>
                  <a:srgbClr val="000000"/>
                </a:solidFill>
              </a:rPr>
              <a:t>lipid bilayer</a:t>
            </a:r>
          </a:p>
          <a:p>
            <a:pPr>
              <a:lnSpc>
                <a:spcPct val="80000"/>
              </a:lnSpc>
            </a:pPr>
            <a:r>
              <a:rPr lang="en-US" sz="2200" b="1">
                <a:solidFill>
                  <a:srgbClr val="000000"/>
                </a:solidFill>
              </a:rPr>
              <a:t>membrane</a:t>
            </a:r>
            <a:endParaRPr lang="en-US" sz="2600" b="1">
              <a:solidFill>
                <a:srgbClr val="000000"/>
              </a:solidFill>
            </a:endParaRPr>
          </a:p>
        </p:txBody>
      </p:sp>
      <p:sp>
        <p:nvSpPr>
          <p:cNvPr id="560136" name="Rectangle 8"/>
          <p:cNvSpPr>
            <a:spLocks noChangeArrowheads="1"/>
          </p:cNvSpPr>
          <p:nvPr/>
        </p:nvSpPr>
        <p:spPr bwMode="auto">
          <a:xfrm>
            <a:off x="4981575" y="2943225"/>
            <a:ext cx="3398838" cy="628650"/>
          </a:xfrm>
          <a:prstGeom prst="rect">
            <a:avLst/>
          </a:prstGeom>
          <a:solidFill>
            <a:srgbClr val="FFEA1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</a:pPr>
            <a:r>
              <a:rPr lang="en-US" sz="2200" b="1">
                <a:solidFill>
                  <a:srgbClr val="000000"/>
                </a:solidFill>
              </a:rPr>
              <a:t>protein channels</a:t>
            </a:r>
            <a:br>
              <a:rPr lang="en-US" sz="2200" b="1">
                <a:solidFill>
                  <a:srgbClr val="000000"/>
                </a:solidFill>
              </a:rPr>
            </a:br>
            <a:r>
              <a:rPr lang="en-US" sz="2200" b="1">
                <a:solidFill>
                  <a:srgbClr val="000000"/>
                </a:solidFill>
              </a:rPr>
              <a:t>in lipid bilyer membrane</a:t>
            </a:r>
            <a:endParaRPr lang="en-US" sz="26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9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6934200" y="6264275"/>
            <a:ext cx="1524000" cy="457200"/>
          </a:xfrm>
          <a:prstGeom prst="rect">
            <a:avLst/>
          </a:prstGeom>
          <a:ln/>
        </p:spPr>
        <p:txBody>
          <a:bodyPr/>
          <a:lstStyle/>
          <a:p>
            <a:r>
              <a:rPr lang="en-US"/>
              <a:t>2007-2008</a:t>
            </a:r>
            <a:endParaRPr lang="en-US" b="0"/>
          </a:p>
        </p:txBody>
      </p:sp>
      <p:pic>
        <p:nvPicPr>
          <p:cNvPr id="455684" name="Picture 4"/>
          <p:cNvPicPr>
            <a:picLocks noChangeAspect="1" noChangeArrowheads="1"/>
          </p:cNvPicPr>
          <p:nvPr/>
        </p:nvPicPr>
        <p:blipFill>
          <a:blip r:embed="rId4"/>
          <a:srcRect b="3355"/>
          <a:stretch>
            <a:fillRect/>
          </a:stretch>
        </p:blipFill>
        <p:spPr bwMode="auto">
          <a:xfrm>
            <a:off x="5253038" y="3543300"/>
            <a:ext cx="3886200" cy="3238500"/>
          </a:xfrm>
          <a:prstGeom prst="rect">
            <a:avLst/>
          </a:prstGeom>
          <a:noFill/>
        </p:spPr>
      </p:pic>
      <p:pic>
        <p:nvPicPr>
          <p:cNvPr id="455700" name="Picture 20" descr="penguinL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5"/>
              <a:srcRect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6"/>
              <a:srcRect/>
              <a:stretch>
                <a:fillRect/>
              </a:stretch>
            </p:blipFill>
          </mc:Fallback>
        </mc:AlternateContent>
        <p:spPr bwMode="auto">
          <a:xfrm flipH="1">
            <a:off x="31750" y="5557838"/>
            <a:ext cx="1274763" cy="1295400"/>
          </a:xfrm>
          <a:prstGeom prst="rect">
            <a:avLst/>
          </a:prstGeom>
          <a:noFill/>
        </p:spPr>
      </p:pic>
      <p:sp>
        <p:nvSpPr>
          <p:cNvPr id="455701" name="AutoShape 21"/>
          <p:cNvSpPr>
            <a:spLocks noChangeArrowheads="1"/>
          </p:cNvSpPr>
          <p:nvPr/>
        </p:nvSpPr>
        <p:spPr bwMode="auto">
          <a:xfrm flipH="1">
            <a:off x="366713" y="666750"/>
            <a:ext cx="7715250" cy="3251200"/>
          </a:xfrm>
          <a:prstGeom prst="wedgeEllipseCallout">
            <a:avLst>
              <a:gd name="adj1" fmla="val 41375"/>
              <a:gd name="adj2" fmla="val 105125"/>
            </a:avLst>
          </a:prstGeom>
          <a:solidFill>
            <a:srgbClr val="FFEA18"/>
          </a:solidFill>
          <a:ln w="5715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r>
              <a:rPr lang="en-US" sz="3600" b="1">
                <a:solidFill>
                  <a:srgbClr val="0F116A"/>
                </a:solidFill>
                <a:latin typeface="Comic Sans MS" charset="0"/>
              </a:rPr>
              <a:t>Why are</a:t>
            </a:r>
            <a:br>
              <a:rPr lang="en-US" sz="3600" b="1">
                <a:solidFill>
                  <a:srgbClr val="0F116A"/>
                </a:solidFill>
                <a:latin typeface="Comic Sans MS" charset="0"/>
              </a:rPr>
            </a:br>
            <a:r>
              <a:rPr lang="en-US" sz="3600" b="1" u="sng">
                <a:solidFill>
                  <a:srgbClr val="0F116A"/>
                </a:solidFill>
                <a:latin typeface="Comic Sans MS" charset="0"/>
              </a:rPr>
              <a:t>proteins</a:t>
            </a:r>
            <a:r>
              <a:rPr lang="en-US" sz="3600" b="1">
                <a:solidFill>
                  <a:srgbClr val="0F116A"/>
                </a:solidFill>
                <a:latin typeface="Comic Sans MS" charset="0"/>
              </a:rPr>
              <a:t> the perfect </a:t>
            </a:r>
            <a:br>
              <a:rPr lang="en-US" sz="3600" b="1">
                <a:solidFill>
                  <a:srgbClr val="0F116A"/>
                </a:solidFill>
                <a:latin typeface="Comic Sans MS" charset="0"/>
              </a:rPr>
            </a:br>
            <a:r>
              <a:rPr lang="en-US" sz="3600" b="1">
                <a:solidFill>
                  <a:srgbClr val="0F116A"/>
                </a:solidFill>
                <a:latin typeface="Comic Sans MS" charset="0"/>
              </a:rPr>
              <a:t>molecule to build structures </a:t>
            </a:r>
            <a:br>
              <a:rPr lang="en-US" sz="3600" b="1">
                <a:solidFill>
                  <a:srgbClr val="0F116A"/>
                </a:solidFill>
                <a:latin typeface="Comic Sans MS" charset="0"/>
              </a:rPr>
            </a:br>
            <a:r>
              <a:rPr lang="en-US" sz="3600" b="1">
                <a:solidFill>
                  <a:srgbClr val="0F116A"/>
                </a:solidFill>
                <a:latin typeface="Comic Sans MS" charset="0"/>
              </a:rPr>
              <a:t>in the cell membrane?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557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uack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701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057900" cy="763588"/>
          </a:xfrm>
          <a:ln/>
        </p:spPr>
        <p:txBody>
          <a:bodyPr lIns="90000" tIns="46800" rIns="90000" bIns="46800"/>
          <a:lstStyle/>
          <a:p>
            <a:pPr defTabSz="457200"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/>
              <a:t>Classes of amino acids</a:t>
            </a:r>
          </a:p>
        </p:txBody>
      </p:sp>
      <p:pic>
        <p:nvPicPr>
          <p:cNvPr id="465923" name="Picture 3"/>
          <p:cNvPicPr>
            <a:picLocks noChangeAspect="1" noChangeArrowheads="1"/>
          </p:cNvPicPr>
          <p:nvPr/>
        </p:nvPicPr>
        <p:blipFill>
          <a:blip r:embed="rId3"/>
          <a:srcRect l="876" r="1752" b="5482"/>
          <a:stretch>
            <a:fillRect/>
          </a:stretch>
        </p:blipFill>
        <p:spPr bwMode="auto">
          <a:xfrm>
            <a:off x="979488" y="2109788"/>
            <a:ext cx="7175500" cy="333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465925" name="AutoShape 5"/>
          <p:cNvSpPr>
            <a:spLocks noChangeArrowheads="1"/>
          </p:cNvSpPr>
          <p:nvPr/>
        </p:nvSpPr>
        <p:spPr bwMode="auto">
          <a:xfrm>
            <a:off x="838200" y="1371600"/>
            <a:ext cx="7772400" cy="4419600"/>
          </a:xfrm>
          <a:prstGeom prst="roundRect">
            <a:avLst>
              <a:gd name="adj" fmla="val 32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5926" name="Text Box 6"/>
          <p:cNvSpPr txBox="1">
            <a:spLocks noChangeArrowheads="1"/>
          </p:cNvSpPr>
          <p:nvPr/>
        </p:nvSpPr>
        <p:spPr bwMode="auto">
          <a:xfrm>
            <a:off x="419100" y="1401763"/>
            <a:ext cx="8470900" cy="503237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marL="341313" indent="-341313" algn="l" eaLnBrk="1" hangingPunct="1">
              <a:lnSpc>
                <a:spcPct val="90000"/>
              </a:lnSpc>
              <a:spcBef>
                <a:spcPts val="750"/>
              </a:spcBef>
              <a:buClr>
                <a:srgbClr val="0F116A"/>
              </a:buClr>
              <a:buSzPct val="12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000" b="1">
                <a:solidFill>
                  <a:srgbClr val="0F116A"/>
                </a:solidFill>
              </a:rPr>
              <a:t>What do these amino acids have in common?</a:t>
            </a:r>
          </a:p>
        </p:txBody>
      </p:sp>
      <p:sp>
        <p:nvSpPr>
          <p:cNvPr id="465927" name="AutoShape 7"/>
          <p:cNvSpPr>
            <a:spLocks noChangeArrowheads="1"/>
          </p:cNvSpPr>
          <p:nvPr/>
        </p:nvSpPr>
        <p:spPr bwMode="auto">
          <a:xfrm>
            <a:off x="2317750" y="5694363"/>
            <a:ext cx="4657725" cy="574675"/>
          </a:xfrm>
          <a:prstGeom prst="roundRect">
            <a:avLst>
              <a:gd name="adj" fmla="val 16667"/>
            </a:avLst>
          </a:prstGeom>
          <a:solidFill>
            <a:srgbClr val="FFEA18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pPr>
              <a:lnSpc>
                <a:spcPct val="95000"/>
              </a:lnSpc>
              <a:buClr>
                <a:srgbClr val="660066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b="1">
                <a:solidFill>
                  <a:srgbClr val="CC0000"/>
                </a:solidFill>
              </a:rPr>
              <a:t>nonpolar &amp; hydrophobic</a:t>
            </a:r>
            <a:endParaRPr lang="en-GB" sz="3000" b="1">
              <a:solidFill>
                <a:srgbClr val="0F116A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5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7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803900" cy="763588"/>
          </a:xfrm>
          <a:ln/>
        </p:spPr>
        <p:txBody>
          <a:bodyPr lIns="90000" tIns="46800" rIns="90000" bIns="46800"/>
          <a:lstStyle/>
          <a:p>
            <a:pPr defTabSz="457200"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/>
              <a:t>Classes of amino acids</a:t>
            </a:r>
          </a:p>
        </p:txBody>
      </p:sp>
      <p:sp>
        <p:nvSpPr>
          <p:cNvPr id="467972" name="AutoShape 4"/>
          <p:cNvSpPr>
            <a:spLocks noChangeArrowheads="1"/>
          </p:cNvSpPr>
          <p:nvPr/>
        </p:nvSpPr>
        <p:spPr bwMode="auto">
          <a:xfrm>
            <a:off x="822325" y="1371600"/>
            <a:ext cx="7772400" cy="4419600"/>
          </a:xfrm>
          <a:prstGeom prst="roundRect">
            <a:avLst>
              <a:gd name="adj" fmla="val 32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67975" name="Picture 7"/>
          <p:cNvPicPr>
            <a:picLocks noChangeAspect="1" noChangeArrowheads="1"/>
          </p:cNvPicPr>
          <p:nvPr/>
        </p:nvPicPr>
        <p:blipFill>
          <a:blip r:embed="rId4"/>
          <a:srcRect b="4518"/>
          <a:stretch>
            <a:fillRect/>
          </a:stretch>
        </p:blipFill>
        <p:spPr bwMode="auto">
          <a:xfrm>
            <a:off x="990600" y="1947863"/>
            <a:ext cx="7181850" cy="409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467978" name="Text Box 10"/>
          <p:cNvSpPr txBox="1">
            <a:spLocks noChangeArrowheads="1"/>
          </p:cNvSpPr>
          <p:nvPr/>
        </p:nvSpPr>
        <p:spPr bwMode="auto">
          <a:xfrm>
            <a:off x="419100" y="1401763"/>
            <a:ext cx="8470900" cy="503237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marL="341313" indent="-341313" algn="l" eaLnBrk="1" hangingPunct="1">
              <a:lnSpc>
                <a:spcPct val="90000"/>
              </a:lnSpc>
              <a:spcBef>
                <a:spcPts val="750"/>
              </a:spcBef>
              <a:buClr>
                <a:srgbClr val="0F116A"/>
              </a:buClr>
              <a:buSzPct val="12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000" b="1">
                <a:solidFill>
                  <a:srgbClr val="0F116A"/>
                </a:solidFill>
              </a:rPr>
              <a:t>What do these amino acids have in common?</a:t>
            </a:r>
          </a:p>
        </p:txBody>
      </p:sp>
      <p:sp>
        <p:nvSpPr>
          <p:cNvPr id="467979" name="AutoShape 11"/>
          <p:cNvSpPr>
            <a:spLocks noChangeArrowheads="1"/>
          </p:cNvSpPr>
          <p:nvPr/>
        </p:nvSpPr>
        <p:spPr bwMode="auto">
          <a:xfrm>
            <a:off x="2801938" y="6094413"/>
            <a:ext cx="3706812" cy="574675"/>
          </a:xfrm>
          <a:prstGeom prst="roundRect">
            <a:avLst>
              <a:gd name="adj" fmla="val 16667"/>
            </a:avLst>
          </a:prstGeom>
          <a:solidFill>
            <a:srgbClr val="FFEA18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pPr>
              <a:lnSpc>
                <a:spcPct val="95000"/>
              </a:lnSpc>
              <a:buClr>
                <a:srgbClr val="660066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b="1">
                <a:solidFill>
                  <a:srgbClr val="CC0000"/>
                </a:solidFill>
              </a:rPr>
              <a:t>polar &amp; hydrophilic</a:t>
            </a:r>
            <a:endParaRPr lang="en-GB" sz="3000" b="1">
              <a:solidFill>
                <a:srgbClr val="0F116A"/>
              </a:solidFill>
            </a:endParaRPr>
          </a:p>
        </p:txBody>
      </p:sp>
      <p:pic>
        <p:nvPicPr>
          <p:cNvPr id="467980" name="Picture 12" descr="penguinL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5"/>
              <a:srcRect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6"/>
              <a:srcRect/>
              <a:stretch>
                <a:fillRect/>
              </a:stretch>
            </p:blipFill>
          </mc:Fallback>
        </mc:AlternateContent>
        <p:spPr bwMode="auto">
          <a:xfrm flipH="1">
            <a:off x="31750" y="5559425"/>
            <a:ext cx="1274763" cy="1295400"/>
          </a:xfrm>
          <a:prstGeom prst="rect">
            <a:avLst/>
          </a:prstGeom>
          <a:noFill/>
        </p:spPr>
      </p:pic>
      <p:sp>
        <p:nvSpPr>
          <p:cNvPr id="467981" name="AutoShape 13"/>
          <p:cNvSpPr>
            <a:spLocks noChangeArrowheads="1"/>
          </p:cNvSpPr>
          <p:nvPr/>
        </p:nvSpPr>
        <p:spPr bwMode="auto">
          <a:xfrm flipH="1">
            <a:off x="92075" y="3144838"/>
            <a:ext cx="1878013" cy="1216025"/>
          </a:xfrm>
          <a:prstGeom prst="wedgeEllipseCallout">
            <a:avLst>
              <a:gd name="adj1" fmla="val 6463"/>
              <a:gd name="adj2" fmla="val 150782"/>
            </a:avLst>
          </a:prstGeom>
          <a:solidFill>
            <a:srgbClr val="FFEA18"/>
          </a:solidFill>
          <a:ln w="381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r>
              <a:rPr lang="en-US" sz="1800" b="1">
                <a:solidFill>
                  <a:srgbClr val="0F116A"/>
                </a:solidFill>
                <a:latin typeface="Comic Sans MS" charset="0"/>
              </a:rPr>
              <a:t>I like the</a:t>
            </a:r>
            <a:br>
              <a:rPr lang="en-US" sz="1800" b="1">
                <a:solidFill>
                  <a:srgbClr val="0F116A"/>
                </a:solidFill>
                <a:latin typeface="Comic Sans MS" charset="0"/>
              </a:rPr>
            </a:br>
            <a:r>
              <a:rPr lang="en-US" sz="1800" b="1">
                <a:solidFill>
                  <a:srgbClr val="0F116A"/>
                </a:solidFill>
                <a:latin typeface="Comic Sans MS" charset="0"/>
              </a:rPr>
              <a:t>polar ones</a:t>
            </a:r>
            <a:br>
              <a:rPr lang="en-US" sz="1800" b="1">
                <a:solidFill>
                  <a:srgbClr val="0F116A"/>
                </a:solidFill>
                <a:latin typeface="Comic Sans MS" charset="0"/>
              </a:rPr>
            </a:br>
            <a:r>
              <a:rPr lang="en-US" sz="1800" b="1">
                <a:solidFill>
                  <a:srgbClr val="0F116A"/>
                </a:solidFill>
                <a:latin typeface="Comic Sans MS" charset="0"/>
              </a:rPr>
              <a:t>the best</a:t>
            </a:r>
            <a:r>
              <a:rPr lang="en-US" sz="1800" b="1" i="1">
                <a:solidFill>
                  <a:srgbClr val="0F116A"/>
                </a:solidFill>
                <a:latin typeface="Comic Sans MS" charset="0"/>
              </a:rPr>
              <a:t>!</a:t>
            </a:r>
            <a:r>
              <a:rPr lang="en-US" sz="1800" b="1">
                <a:solidFill>
                  <a:srgbClr val="0F116A"/>
                </a:solidFill>
                <a:latin typeface="Comic Sans MS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7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679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uack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979" grpId="0" animBg="1" autoUpdateAnimBg="0"/>
      <p:bldP spid="467981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39138" cy="838200"/>
          </a:xfrm>
        </p:spPr>
        <p:txBody>
          <a:bodyPr/>
          <a:lstStyle/>
          <a:p>
            <a:r>
              <a:rPr lang="en-US" dirty="0" smtClean="0"/>
              <a:t>Protein </a:t>
            </a:r>
            <a:r>
              <a:rPr lang="en-US" dirty="0"/>
              <a:t>domains anchor molecule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7274" name="Rectangle 10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12725" y="1079500"/>
            <a:ext cx="4654550" cy="5337175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ClrTx/>
            </a:pPr>
            <a:r>
              <a:rPr lang="en-US" dirty="0"/>
              <a:t>Within membrane</a:t>
            </a:r>
          </a:p>
          <a:p>
            <a:pPr lvl="1">
              <a:lnSpc>
                <a:spcPct val="90000"/>
              </a:lnSpc>
            </a:pPr>
            <a:r>
              <a:rPr lang="en-US" u="sng" dirty="0" err="1">
                <a:solidFill>
                  <a:srgbClr val="CC0000"/>
                </a:solidFill>
              </a:rPr>
              <a:t>nonpolar</a:t>
            </a:r>
            <a:r>
              <a:rPr lang="en-US" dirty="0"/>
              <a:t> amino acids </a:t>
            </a:r>
          </a:p>
          <a:p>
            <a:pPr lvl="2">
              <a:lnSpc>
                <a:spcPct val="90000"/>
              </a:lnSpc>
            </a:pPr>
            <a:r>
              <a:rPr lang="en-US" sz="2800" u="sng" dirty="0">
                <a:solidFill>
                  <a:srgbClr val="CC0000"/>
                </a:solidFill>
              </a:rPr>
              <a:t>hydrophobic</a:t>
            </a:r>
            <a:r>
              <a:rPr lang="en-US" sz="2800" dirty="0"/>
              <a:t> 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anchors protein </a:t>
            </a:r>
            <a:br>
              <a:rPr lang="en-US" sz="2800" dirty="0"/>
            </a:br>
            <a:r>
              <a:rPr lang="en-US" sz="2800" dirty="0"/>
              <a:t>into membrane</a:t>
            </a:r>
          </a:p>
          <a:p>
            <a:pPr>
              <a:buClrTx/>
            </a:pPr>
            <a:r>
              <a:rPr lang="en-US" dirty="0"/>
              <a:t>On outer surfaces of membrane in fluid</a:t>
            </a:r>
          </a:p>
          <a:p>
            <a:pPr lvl="1"/>
            <a:r>
              <a:rPr lang="en-US" u="sng" dirty="0">
                <a:solidFill>
                  <a:srgbClr val="CC0000"/>
                </a:solidFill>
              </a:rPr>
              <a:t>polar</a:t>
            </a:r>
            <a:r>
              <a:rPr lang="en-US" dirty="0"/>
              <a:t> amino acids </a:t>
            </a:r>
          </a:p>
          <a:p>
            <a:pPr lvl="2"/>
            <a:r>
              <a:rPr lang="en-US" sz="2800" u="sng" dirty="0">
                <a:solidFill>
                  <a:srgbClr val="CC0000"/>
                </a:solidFill>
              </a:rPr>
              <a:t>hydrophilic</a:t>
            </a:r>
            <a:endParaRPr lang="en-US" sz="2800" dirty="0">
              <a:solidFill>
                <a:srgbClr val="CC0000"/>
              </a:solidFill>
            </a:endParaRP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extend into extracellular fluid &amp; into </a:t>
            </a:r>
            <a:r>
              <a:rPr lang="en-US" sz="2800" dirty="0" err="1">
                <a:solidFill>
                  <a:schemeClr val="tx1"/>
                </a:solidFill>
              </a:rPr>
              <a:t>cytosol</a:t>
            </a:r>
            <a:endParaRPr lang="en-US" sz="2800" dirty="0"/>
          </a:p>
        </p:txBody>
      </p:sp>
      <p:pic>
        <p:nvPicPr>
          <p:cNvPr id="267276" name="Picture 12" descr="06_08"/>
          <p:cNvPicPr>
            <a:picLocks noChangeAspect="1" noChangeArrowheads="1"/>
          </p:cNvPicPr>
          <p:nvPr/>
        </p:nvPicPr>
        <p:blipFill>
          <a:blip r:embed="rId3"/>
          <a:srcRect l="25874" t="3000" r="21375" b="3000"/>
          <a:stretch>
            <a:fillRect/>
          </a:stretch>
        </p:blipFill>
        <p:spPr bwMode="auto">
          <a:xfrm>
            <a:off x="4956175" y="1087438"/>
            <a:ext cx="3946525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267282" name="Line 18"/>
          <p:cNvSpPr>
            <a:spLocks noChangeShapeType="1"/>
          </p:cNvSpPr>
          <p:nvPr/>
        </p:nvSpPr>
        <p:spPr bwMode="auto">
          <a:xfrm flipV="1">
            <a:off x="7786688" y="1892300"/>
            <a:ext cx="1587" cy="323850"/>
          </a:xfrm>
          <a:prstGeom prst="line">
            <a:avLst/>
          </a:prstGeom>
          <a:noFill/>
          <a:ln w="1428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283" name="Line 19"/>
          <p:cNvSpPr>
            <a:spLocks noChangeShapeType="1"/>
          </p:cNvSpPr>
          <p:nvPr/>
        </p:nvSpPr>
        <p:spPr bwMode="auto">
          <a:xfrm flipH="1">
            <a:off x="6710363" y="1477963"/>
            <a:ext cx="647700" cy="1587"/>
          </a:xfrm>
          <a:prstGeom prst="line">
            <a:avLst/>
          </a:prstGeom>
          <a:noFill/>
          <a:ln w="1428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278" name="Rectangle 14"/>
          <p:cNvSpPr>
            <a:spLocks noChangeArrowheads="1"/>
          </p:cNvSpPr>
          <p:nvPr/>
        </p:nvSpPr>
        <p:spPr bwMode="auto">
          <a:xfrm>
            <a:off x="7415213" y="1360488"/>
            <a:ext cx="137001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Polar areas</a:t>
            </a:r>
          </a:p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of protein</a:t>
            </a:r>
            <a:endParaRPr lang="en-US" sz="2000" b="1"/>
          </a:p>
        </p:txBody>
      </p:sp>
      <p:sp>
        <p:nvSpPr>
          <p:cNvPr id="267280" name="Rectangle 16"/>
          <p:cNvSpPr>
            <a:spLocks noChangeArrowheads="1"/>
          </p:cNvSpPr>
          <p:nvPr/>
        </p:nvSpPr>
        <p:spPr bwMode="auto">
          <a:xfrm>
            <a:off x="5622925" y="6156325"/>
            <a:ext cx="3533775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Nonpolar areas of protein</a:t>
            </a:r>
            <a:endParaRPr lang="en-US" sz="2000" b="1"/>
          </a:p>
        </p:txBody>
      </p:sp>
      <p:sp>
        <p:nvSpPr>
          <p:cNvPr id="267285" name="Freeform 21"/>
          <p:cNvSpPr>
            <a:spLocks/>
          </p:cNvSpPr>
          <p:nvPr/>
        </p:nvSpPr>
        <p:spPr bwMode="auto">
          <a:xfrm>
            <a:off x="6908800" y="4505325"/>
            <a:ext cx="769938" cy="1589088"/>
          </a:xfrm>
          <a:custGeom>
            <a:avLst/>
            <a:gdLst/>
            <a:ahLst/>
            <a:cxnLst>
              <a:cxn ang="0">
                <a:pos x="44" y="244"/>
              </a:cxn>
              <a:cxn ang="0">
                <a:pos x="0" y="914"/>
              </a:cxn>
              <a:cxn ang="0">
                <a:pos x="461" y="0"/>
              </a:cxn>
            </a:cxnLst>
            <a:rect l="0" t="0" r="r" b="b"/>
            <a:pathLst>
              <a:path w="461" h="914">
                <a:moveTo>
                  <a:pt x="44" y="244"/>
                </a:moveTo>
                <a:lnTo>
                  <a:pt x="0" y="914"/>
                </a:lnTo>
                <a:lnTo>
                  <a:pt x="461" y="0"/>
                </a:lnTo>
              </a:path>
            </a:pathLst>
          </a:custGeom>
          <a:noFill/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579938" y="290513"/>
            <a:ext cx="4378325" cy="4237037"/>
            <a:chOff x="945" y="284"/>
            <a:chExt cx="4106" cy="3973"/>
          </a:xfrm>
        </p:grpSpPr>
        <p:pic>
          <p:nvPicPr>
            <p:cNvPr id="470020" name="Picture 4" descr="06_10"/>
            <p:cNvPicPr>
              <a:picLocks noChangeAspect="1" noChangeArrowheads="1"/>
            </p:cNvPicPr>
            <p:nvPr/>
          </p:nvPicPr>
          <p:blipFill>
            <a:blip r:embed="rId2"/>
            <a:srcRect l="11250" r="11250"/>
            <a:stretch>
              <a:fillRect/>
            </a:stretch>
          </p:blipFill>
          <p:spPr bwMode="auto">
            <a:xfrm>
              <a:off x="945" y="284"/>
              <a:ext cx="4106" cy="3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70021" name="Rectangle 5"/>
            <p:cNvSpPr>
              <a:spLocks noChangeArrowheads="1"/>
            </p:cNvSpPr>
            <p:nvPr/>
          </p:nvSpPr>
          <p:spPr bwMode="auto">
            <a:xfrm>
              <a:off x="4062" y="1074"/>
              <a:ext cx="301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ct val="85000"/>
                </a:lnSpc>
              </a:pPr>
              <a:r>
                <a:rPr lang="en-US" sz="1400" b="1">
                  <a:solidFill>
                    <a:srgbClr val="000000"/>
                  </a:solidFill>
                </a:rPr>
                <a:t>NH</a:t>
              </a:r>
              <a:r>
                <a:rPr lang="en-US" sz="1400" b="1" baseline="-25000">
                  <a:solidFill>
                    <a:srgbClr val="000000"/>
                  </a:solidFill>
                </a:rPr>
                <a:t>2</a:t>
              </a:r>
              <a:endParaRPr lang="en-US" sz="1400" b="1"/>
            </a:p>
          </p:txBody>
        </p:sp>
        <p:sp>
          <p:nvSpPr>
            <p:cNvPr id="470022" name="Rectangle 6"/>
            <p:cNvSpPr>
              <a:spLocks noChangeArrowheads="1"/>
            </p:cNvSpPr>
            <p:nvPr/>
          </p:nvSpPr>
          <p:spPr bwMode="auto">
            <a:xfrm>
              <a:off x="3110" y="515"/>
              <a:ext cx="159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ct val="85000"/>
                </a:lnSpc>
              </a:pPr>
              <a:r>
                <a:rPr lang="en-US" sz="1200" b="1">
                  <a:solidFill>
                    <a:srgbClr val="000000"/>
                  </a:solidFill>
                </a:rPr>
                <a:t>H</a:t>
              </a:r>
              <a:r>
                <a:rPr lang="en-US" sz="1200" b="1" baseline="30000">
                  <a:solidFill>
                    <a:srgbClr val="000000"/>
                  </a:solidFill>
                </a:rPr>
                <a:t>+</a:t>
              </a:r>
              <a:endParaRPr lang="en-US" sz="1200" b="1"/>
            </a:p>
          </p:txBody>
        </p:sp>
        <p:sp>
          <p:nvSpPr>
            <p:cNvPr id="470023" name="Rectangle 7"/>
            <p:cNvSpPr>
              <a:spLocks noChangeArrowheads="1"/>
            </p:cNvSpPr>
            <p:nvPr/>
          </p:nvSpPr>
          <p:spPr bwMode="auto">
            <a:xfrm>
              <a:off x="3308" y="3569"/>
              <a:ext cx="500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ct val="85000"/>
                </a:lnSpc>
              </a:pPr>
              <a:r>
                <a:rPr lang="en-US" sz="1400" b="1">
                  <a:solidFill>
                    <a:srgbClr val="000000"/>
                  </a:solidFill>
                </a:rPr>
                <a:t>COOH</a:t>
              </a:r>
              <a:endParaRPr lang="en-US" sz="1400" b="1"/>
            </a:p>
          </p:txBody>
        </p:sp>
        <p:sp>
          <p:nvSpPr>
            <p:cNvPr id="470024" name="Rectangle 8"/>
            <p:cNvSpPr>
              <a:spLocks noChangeArrowheads="1"/>
            </p:cNvSpPr>
            <p:nvPr/>
          </p:nvSpPr>
          <p:spPr bwMode="auto">
            <a:xfrm>
              <a:off x="4004" y="3904"/>
              <a:ext cx="853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ct val="85000"/>
                </a:lnSpc>
              </a:pPr>
              <a:r>
                <a:rPr lang="en-US" sz="1400" b="1">
                  <a:solidFill>
                    <a:srgbClr val="000000"/>
                  </a:solidFill>
                </a:rPr>
                <a:t>Cytoplasm</a:t>
              </a:r>
              <a:endParaRPr lang="en-US" sz="1400" b="1"/>
            </a:p>
          </p:txBody>
        </p:sp>
        <p:sp>
          <p:nvSpPr>
            <p:cNvPr id="470025" name="Rectangle 9"/>
            <p:cNvSpPr>
              <a:spLocks noChangeArrowheads="1"/>
            </p:cNvSpPr>
            <p:nvPr/>
          </p:nvSpPr>
          <p:spPr bwMode="auto">
            <a:xfrm>
              <a:off x="1051" y="680"/>
              <a:ext cx="1075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 eaLnBrk="1" hangingPunct="1">
                <a:lnSpc>
                  <a:spcPct val="85000"/>
                </a:lnSpc>
              </a:pPr>
              <a:r>
                <a:rPr lang="en-US" sz="1400" b="1">
                  <a:solidFill>
                    <a:srgbClr val="000000"/>
                  </a:solidFill>
                </a:rPr>
                <a:t>Retinal</a:t>
              </a:r>
            </a:p>
            <a:p>
              <a:pPr algn="l" eaLnBrk="1" hangingPunct="1">
                <a:lnSpc>
                  <a:spcPct val="85000"/>
                </a:lnSpc>
              </a:pPr>
              <a:r>
                <a:rPr lang="en-US" sz="1400" b="1">
                  <a:solidFill>
                    <a:srgbClr val="000000"/>
                  </a:solidFill>
                </a:rPr>
                <a:t>chromophore</a:t>
              </a:r>
              <a:endParaRPr lang="en-US" sz="1400" b="1"/>
            </a:p>
          </p:txBody>
        </p:sp>
        <p:sp>
          <p:nvSpPr>
            <p:cNvPr id="470026" name="Rectangle 10"/>
            <p:cNvSpPr>
              <a:spLocks noChangeArrowheads="1"/>
            </p:cNvSpPr>
            <p:nvPr/>
          </p:nvSpPr>
          <p:spPr bwMode="auto">
            <a:xfrm>
              <a:off x="994" y="3447"/>
              <a:ext cx="1218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 eaLnBrk="1" hangingPunct="1">
                <a:lnSpc>
                  <a:spcPct val="85000"/>
                </a:lnSpc>
              </a:pPr>
              <a:r>
                <a:rPr lang="en-US" sz="1400" b="1">
                  <a:solidFill>
                    <a:srgbClr val="000000"/>
                  </a:solidFill>
                </a:rPr>
                <a:t>Nonpolar</a:t>
              </a:r>
            </a:p>
            <a:p>
              <a:pPr algn="l" eaLnBrk="1" hangingPunct="1">
                <a:lnSpc>
                  <a:spcPct val="85000"/>
                </a:lnSpc>
              </a:pPr>
              <a:r>
                <a:rPr lang="en-US" sz="1400" b="1">
                  <a:solidFill>
                    <a:srgbClr val="000000"/>
                  </a:solidFill>
                </a:rPr>
                <a:t>(hydrophobic)</a:t>
              </a:r>
            </a:p>
            <a:p>
              <a:pPr algn="l" eaLnBrk="1" hangingPunct="1">
                <a:lnSpc>
                  <a:spcPct val="85000"/>
                </a:lnSpc>
              </a:pPr>
              <a:r>
                <a:rPr lang="en-US" sz="1400" b="1">
                  <a:solidFill>
                    <a:srgbClr val="000000"/>
                  </a:solidFill>
                  <a:latin typeface="Symbol" charset="2"/>
                  <a:sym typeface="Symbol" charset="2"/>
                </a:rPr>
                <a:t>a</a:t>
              </a:r>
              <a:r>
                <a:rPr lang="en-US" sz="1400" b="1">
                  <a:solidFill>
                    <a:srgbClr val="000000"/>
                  </a:solidFill>
                </a:rPr>
                <a:t>-helices in the</a:t>
              </a:r>
            </a:p>
            <a:p>
              <a:pPr algn="l" eaLnBrk="1" hangingPunct="1">
                <a:lnSpc>
                  <a:spcPct val="85000"/>
                </a:lnSpc>
              </a:pPr>
              <a:r>
                <a:rPr lang="en-US" sz="1400" b="1">
                  <a:solidFill>
                    <a:srgbClr val="000000"/>
                  </a:solidFill>
                </a:rPr>
                <a:t>cell membrane</a:t>
              </a:r>
              <a:endParaRPr lang="en-US" sz="1400" b="1"/>
            </a:p>
          </p:txBody>
        </p:sp>
        <p:sp>
          <p:nvSpPr>
            <p:cNvPr id="470027" name="Freeform 11"/>
            <p:cNvSpPr>
              <a:spLocks/>
            </p:cNvSpPr>
            <p:nvPr/>
          </p:nvSpPr>
          <p:spPr bwMode="auto">
            <a:xfrm>
              <a:off x="1727" y="3206"/>
              <a:ext cx="978" cy="315"/>
            </a:xfrm>
            <a:custGeom>
              <a:avLst/>
              <a:gdLst/>
              <a:ahLst/>
              <a:cxnLst>
                <a:cxn ang="0">
                  <a:pos x="423" y="0"/>
                </a:cxn>
                <a:cxn ang="0">
                  <a:pos x="0" y="315"/>
                </a:cxn>
                <a:cxn ang="0">
                  <a:pos x="978" y="58"/>
                </a:cxn>
              </a:cxnLst>
              <a:rect l="0" t="0" r="r" b="b"/>
              <a:pathLst>
                <a:path w="978" h="315">
                  <a:moveTo>
                    <a:pt x="423" y="0"/>
                  </a:moveTo>
                  <a:lnTo>
                    <a:pt x="0" y="315"/>
                  </a:lnTo>
                  <a:lnTo>
                    <a:pt x="978" y="5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028" name="Line 12"/>
            <p:cNvSpPr>
              <a:spLocks noChangeShapeType="1"/>
            </p:cNvSpPr>
            <p:nvPr/>
          </p:nvSpPr>
          <p:spPr bwMode="auto">
            <a:xfrm>
              <a:off x="1876" y="1012"/>
              <a:ext cx="771" cy="89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029" name="Rectangle 13"/>
            <p:cNvSpPr>
              <a:spLocks noChangeArrowheads="1"/>
            </p:cNvSpPr>
            <p:nvPr/>
          </p:nvSpPr>
          <p:spPr bwMode="auto">
            <a:xfrm>
              <a:off x="3205" y="4005"/>
              <a:ext cx="159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ct val="85000"/>
                </a:lnSpc>
              </a:pPr>
              <a:r>
                <a:rPr lang="en-US" sz="1200" b="1">
                  <a:solidFill>
                    <a:srgbClr val="000000"/>
                  </a:solidFill>
                </a:rPr>
                <a:t>H</a:t>
              </a:r>
              <a:r>
                <a:rPr lang="en-US" sz="1200" b="1" baseline="30000">
                  <a:solidFill>
                    <a:srgbClr val="000000"/>
                  </a:solidFill>
                </a:rPr>
                <a:t>+</a:t>
              </a:r>
              <a:endParaRPr lang="en-US" sz="1200" b="1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228600" y="2470150"/>
            <a:ext cx="3794125" cy="4324350"/>
            <a:chOff x="1304" y="174"/>
            <a:chExt cx="3487" cy="3973"/>
          </a:xfrm>
        </p:grpSpPr>
        <p:pic>
          <p:nvPicPr>
            <p:cNvPr id="470032" name="Picture 16" descr="06_11"/>
            <p:cNvPicPr>
              <a:picLocks noChangeAspect="1" noChangeArrowheads="1"/>
            </p:cNvPicPr>
            <p:nvPr/>
          </p:nvPicPr>
          <p:blipFill>
            <a:blip r:embed="rId3"/>
            <a:srcRect l="20250" r="20250"/>
            <a:stretch>
              <a:fillRect/>
            </a:stretch>
          </p:blipFill>
          <p:spPr bwMode="auto">
            <a:xfrm>
              <a:off x="1304" y="174"/>
              <a:ext cx="3152" cy="3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70033" name="Rectangle 17"/>
            <p:cNvSpPr>
              <a:spLocks noChangeArrowheads="1"/>
            </p:cNvSpPr>
            <p:nvPr/>
          </p:nvSpPr>
          <p:spPr bwMode="auto">
            <a:xfrm>
              <a:off x="1381" y="429"/>
              <a:ext cx="1380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 eaLnBrk="1" hangingPunct="1"/>
              <a:r>
                <a:rPr lang="en-US" sz="1600" b="1">
                  <a:solidFill>
                    <a:srgbClr val="000000"/>
                  </a:solidFill>
                </a:rPr>
                <a:t>Porin monomer</a:t>
              </a:r>
              <a:endParaRPr lang="en-US" sz="1600" b="1"/>
            </a:p>
          </p:txBody>
        </p:sp>
        <p:sp>
          <p:nvSpPr>
            <p:cNvPr id="470034" name="Rectangle 18"/>
            <p:cNvSpPr>
              <a:spLocks noChangeArrowheads="1"/>
            </p:cNvSpPr>
            <p:nvPr/>
          </p:nvSpPr>
          <p:spPr bwMode="auto">
            <a:xfrm>
              <a:off x="2852" y="714"/>
              <a:ext cx="1462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 eaLnBrk="1" hangingPunct="1"/>
              <a:r>
                <a:rPr lang="en-US" sz="1600" b="1">
                  <a:solidFill>
                    <a:srgbClr val="000000"/>
                  </a:solidFill>
                  <a:latin typeface="Symbol" charset="2"/>
                </a:rPr>
                <a:t>b</a:t>
              </a:r>
              <a:r>
                <a:rPr lang="en-US" sz="1600" b="1">
                  <a:solidFill>
                    <a:srgbClr val="000000"/>
                  </a:solidFill>
                </a:rPr>
                <a:t>-pleated sheets</a:t>
              </a:r>
              <a:endParaRPr lang="en-US" sz="1600" b="1"/>
            </a:p>
          </p:txBody>
        </p:sp>
        <p:sp>
          <p:nvSpPr>
            <p:cNvPr id="470035" name="Line 19"/>
            <p:cNvSpPr>
              <a:spLocks noChangeShapeType="1"/>
            </p:cNvSpPr>
            <p:nvPr/>
          </p:nvSpPr>
          <p:spPr bwMode="auto">
            <a:xfrm>
              <a:off x="4045" y="1764"/>
              <a:ext cx="80" cy="3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036" name="Freeform 20"/>
            <p:cNvSpPr>
              <a:spLocks/>
            </p:cNvSpPr>
            <p:nvPr/>
          </p:nvSpPr>
          <p:spPr bwMode="auto">
            <a:xfrm>
              <a:off x="2741" y="933"/>
              <a:ext cx="568" cy="608"/>
            </a:xfrm>
            <a:custGeom>
              <a:avLst/>
              <a:gdLst/>
              <a:ahLst/>
              <a:cxnLst>
                <a:cxn ang="0">
                  <a:pos x="288" y="608"/>
                </a:cxn>
                <a:cxn ang="0">
                  <a:pos x="568" y="0"/>
                </a:cxn>
                <a:cxn ang="0">
                  <a:pos x="0" y="584"/>
                </a:cxn>
              </a:cxnLst>
              <a:rect l="0" t="0" r="r" b="b"/>
              <a:pathLst>
                <a:path w="568" h="608">
                  <a:moveTo>
                    <a:pt x="288" y="608"/>
                  </a:moveTo>
                  <a:lnTo>
                    <a:pt x="568" y="0"/>
                  </a:lnTo>
                  <a:lnTo>
                    <a:pt x="0" y="584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037" name="Line 21"/>
            <p:cNvSpPr>
              <a:spLocks noChangeShapeType="1"/>
            </p:cNvSpPr>
            <p:nvPr/>
          </p:nvSpPr>
          <p:spPr bwMode="auto">
            <a:xfrm>
              <a:off x="1821" y="645"/>
              <a:ext cx="600" cy="7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038" name="Rectangle 22"/>
            <p:cNvSpPr>
              <a:spLocks noChangeArrowheads="1"/>
            </p:cNvSpPr>
            <p:nvPr/>
          </p:nvSpPr>
          <p:spPr bwMode="auto">
            <a:xfrm>
              <a:off x="3847" y="1175"/>
              <a:ext cx="944" cy="5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 eaLnBrk="1" hangingPunct="1">
                <a:lnSpc>
                  <a:spcPct val="85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Bacterial</a:t>
              </a:r>
            </a:p>
            <a:p>
              <a:pPr algn="l" eaLnBrk="1" hangingPunct="1">
                <a:lnSpc>
                  <a:spcPct val="85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outer</a:t>
              </a:r>
            </a:p>
            <a:p>
              <a:pPr algn="l" eaLnBrk="1" hangingPunct="1">
                <a:lnSpc>
                  <a:spcPct val="85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membrane</a:t>
              </a:r>
              <a:endParaRPr lang="en-US" sz="1600" b="1"/>
            </a:p>
          </p:txBody>
        </p:sp>
      </p:grpSp>
      <p:sp>
        <p:nvSpPr>
          <p:cNvPr id="470039" name="AutoShape 23"/>
          <p:cNvSpPr>
            <a:spLocks noChangeArrowheads="1"/>
          </p:cNvSpPr>
          <p:nvPr/>
        </p:nvSpPr>
        <p:spPr bwMode="auto">
          <a:xfrm>
            <a:off x="4635500" y="4511675"/>
            <a:ext cx="3735388" cy="762000"/>
          </a:xfrm>
          <a:prstGeom prst="roundRect">
            <a:avLst>
              <a:gd name="adj" fmla="val 16667"/>
            </a:avLst>
          </a:prstGeom>
          <a:solidFill>
            <a:srgbClr val="CCFF66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200" b="1">
                <a:solidFill>
                  <a:srgbClr val="408000"/>
                </a:solidFill>
              </a:rPr>
              <a:t>proton pump channel </a:t>
            </a:r>
            <a:br>
              <a:rPr lang="en-US" sz="2200" b="1">
                <a:solidFill>
                  <a:srgbClr val="408000"/>
                </a:solidFill>
              </a:rPr>
            </a:br>
            <a:r>
              <a:rPr lang="en-US" sz="2200" b="1">
                <a:solidFill>
                  <a:srgbClr val="408000"/>
                </a:solidFill>
              </a:rPr>
              <a:t>in photosynthetic bacteria</a:t>
            </a:r>
          </a:p>
        </p:txBody>
      </p:sp>
      <p:sp>
        <p:nvSpPr>
          <p:cNvPr id="470040" name="AutoShape 24"/>
          <p:cNvSpPr>
            <a:spLocks noChangeArrowheads="1"/>
          </p:cNvSpPr>
          <p:nvPr/>
        </p:nvSpPr>
        <p:spPr bwMode="auto">
          <a:xfrm>
            <a:off x="190500" y="1771650"/>
            <a:ext cx="3595688" cy="762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200" b="1">
                <a:solidFill>
                  <a:srgbClr val="0F116A"/>
                </a:solidFill>
              </a:rPr>
              <a:t>aquaporin = </a:t>
            </a:r>
            <a:br>
              <a:rPr lang="en-US" sz="2200" b="1">
                <a:solidFill>
                  <a:srgbClr val="0F116A"/>
                </a:solidFill>
              </a:rPr>
            </a:br>
            <a:r>
              <a:rPr lang="en-US" sz="2200" b="1">
                <a:solidFill>
                  <a:srgbClr val="0F116A"/>
                </a:solidFill>
              </a:rPr>
              <a:t>water channel in bacteria</a:t>
            </a:r>
          </a:p>
        </p:txBody>
      </p:sp>
      <p:sp>
        <p:nvSpPr>
          <p:cNvPr id="470041" name="AutoShape 25"/>
          <p:cNvSpPr>
            <a:spLocks noChangeArrowheads="1"/>
          </p:cNvSpPr>
          <p:nvPr/>
        </p:nvSpPr>
        <p:spPr bwMode="auto">
          <a:xfrm>
            <a:off x="3906838" y="5448300"/>
            <a:ext cx="4516437" cy="1320800"/>
          </a:xfrm>
          <a:prstGeom prst="roundRect">
            <a:avLst>
              <a:gd name="adj" fmla="val 16667"/>
            </a:avLst>
          </a:prstGeom>
          <a:solidFill>
            <a:srgbClr val="FFEA18"/>
          </a:solidFill>
          <a:ln w="9525">
            <a:noFill/>
            <a:round/>
            <a:headEnd/>
            <a:tailEnd/>
          </a:ln>
          <a:effectLst>
            <a:outerShdw blurRad="63500" dist="35921" dir="2700000" algn="ctr" rotWithShape="0">
              <a:srgbClr val="000000">
                <a:alpha val="75000"/>
              </a:srgbClr>
            </a:outerShdw>
          </a:effectLst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n-US" sz="2600" b="1">
                <a:solidFill>
                  <a:srgbClr val="0F116A"/>
                </a:solidFill>
              </a:rPr>
              <a:t>function through </a:t>
            </a:r>
            <a:r>
              <a:rPr lang="en-US" sz="2600" b="1" u="sng">
                <a:solidFill>
                  <a:srgbClr val="CC0000"/>
                </a:solidFill>
              </a:rPr>
              <a:t>conformational</a:t>
            </a:r>
            <a:r>
              <a:rPr lang="en-US" sz="2600" b="1">
                <a:solidFill>
                  <a:srgbClr val="0F116A"/>
                </a:solidFill>
              </a:rPr>
              <a:t> change = </a:t>
            </a:r>
            <a:br>
              <a:rPr lang="en-US" sz="2600" b="1">
                <a:solidFill>
                  <a:srgbClr val="0F116A"/>
                </a:solidFill>
              </a:rPr>
            </a:br>
            <a:r>
              <a:rPr lang="en-US" sz="2600" b="1" u="sng">
                <a:solidFill>
                  <a:srgbClr val="0F116A"/>
                </a:solidFill>
              </a:rPr>
              <a:t>protein changes shape</a:t>
            </a:r>
          </a:p>
        </p:txBody>
      </p:sp>
      <p:sp>
        <p:nvSpPr>
          <p:cNvPr id="470043" name="Rectangle 27"/>
          <p:cNvSpPr>
            <a:spLocks noGrp="1" noChangeArrowheads="1"/>
          </p:cNvSpPr>
          <p:nvPr>
            <p:ph type="title"/>
          </p:nvPr>
        </p:nvSpPr>
        <p:spPr>
          <a:xfrm>
            <a:off x="393700" y="342900"/>
            <a:ext cx="2730500" cy="838200"/>
          </a:xfrm>
          <a:noFill/>
          <a:ln/>
        </p:spPr>
        <p:txBody>
          <a:bodyPr/>
          <a:lstStyle/>
          <a:p>
            <a:r>
              <a:rPr lang="en-US" dirty="0"/>
              <a:t>Examples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70044" name="Oval 28"/>
          <p:cNvSpPr>
            <a:spLocks noChangeArrowheads="1"/>
          </p:cNvSpPr>
          <p:nvPr/>
        </p:nvSpPr>
        <p:spPr bwMode="auto">
          <a:xfrm>
            <a:off x="1927225" y="2562225"/>
            <a:ext cx="533400" cy="533400"/>
          </a:xfrm>
          <a:prstGeom prst="ellipse">
            <a:avLst/>
          </a:prstGeom>
          <a:solidFill>
            <a:srgbClr val="0F116A"/>
          </a:solidFill>
          <a:ln w="9525">
            <a:solidFill>
              <a:srgbClr val="1A158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2000" b="1">
                <a:solidFill>
                  <a:schemeClr val="bg1"/>
                </a:solidFill>
              </a:rPr>
              <a:t>H</a:t>
            </a:r>
            <a:r>
              <a:rPr lang="en-US" b="1" baseline="-25000">
                <a:solidFill>
                  <a:schemeClr val="bg1"/>
                </a:solidFill>
              </a:rPr>
              <a:t>2</a:t>
            </a:r>
            <a:r>
              <a:rPr lang="en-US" sz="2000" b="1">
                <a:solidFill>
                  <a:schemeClr val="bg1"/>
                </a:solidFill>
              </a:rPr>
              <a:t>O</a:t>
            </a:r>
            <a:endParaRPr lang="en-US" sz="2800"/>
          </a:p>
        </p:txBody>
      </p:sp>
      <p:sp>
        <p:nvSpPr>
          <p:cNvPr id="470045" name="Oval 29"/>
          <p:cNvSpPr>
            <a:spLocks noChangeArrowheads="1"/>
          </p:cNvSpPr>
          <p:nvPr/>
        </p:nvSpPr>
        <p:spPr bwMode="auto">
          <a:xfrm>
            <a:off x="1287463" y="6149975"/>
            <a:ext cx="533400" cy="533400"/>
          </a:xfrm>
          <a:prstGeom prst="ellipse">
            <a:avLst/>
          </a:prstGeom>
          <a:solidFill>
            <a:srgbClr val="0F116A"/>
          </a:solidFill>
          <a:ln w="9525">
            <a:solidFill>
              <a:srgbClr val="1A158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2000" b="1">
                <a:solidFill>
                  <a:schemeClr val="bg1"/>
                </a:solidFill>
              </a:rPr>
              <a:t>H</a:t>
            </a:r>
            <a:r>
              <a:rPr lang="en-US" b="1" baseline="-25000">
                <a:solidFill>
                  <a:schemeClr val="bg1"/>
                </a:solidFill>
              </a:rPr>
              <a:t>2</a:t>
            </a:r>
            <a:r>
              <a:rPr lang="en-US" sz="2000" b="1">
                <a:solidFill>
                  <a:schemeClr val="bg1"/>
                </a:solidFill>
              </a:rPr>
              <a:t>O</a:t>
            </a:r>
            <a:endParaRPr lang="en-US" sz="2800"/>
          </a:p>
        </p:txBody>
      </p:sp>
      <p:sp>
        <p:nvSpPr>
          <p:cNvPr id="470046" name="Oval 30"/>
          <p:cNvSpPr>
            <a:spLocks noChangeArrowheads="1"/>
          </p:cNvSpPr>
          <p:nvPr/>
        </p:nvSpPr>
        <p:spPr bwMode="auto">
          <a:xfrm>
            <a:off x="6769100" y="166688"/>
            <a:ext cx="533400" cy="5334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1A158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2000" b="1">
                <a:solidFill>
                  <a:schemeClr val="bg1"/>
                </a:solidFill>
              </a:rPr>
              <a:t>H</a:t>
            </a:r>
            <a:r>
              <a:rPr lang="en-US" b="1" baseline="30000">
                <a:solidFill>
                  <a:schemeClr val="bg1"/>
                </a:solidFill>
              </a:rPr>
              <a:t>+</a:t>
            </a:r>
            <a:endParaRPr lang="en-US" sz="2800"/>
          </a:p>
        </p:txBody>
      </p:sp>
      <p:sp>
        <p:nvSpPr>
          <p:cNvPr id="470047" name="Oval 31"/>
          <p:cNvSpPr>
            <a:spLocks noChangeArrowheads="1"/>
          </p:cNvSpPr>
          <p:nvPr/>
        </p:nvSpPr>
        <p:spPr bwMode="auto">
          <a:xfrm>
            <a:off x="6829425" y="4062413"/>
            <a:ext cx="533400" cy="5334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1A158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2000" b="1">
                <a:solidFill>
                  <a:schemeClr val="bg1"/>
                </a:solidFill>
              </a:rPr>
              <a:t>H</a:t>
            </a:r>
            <a:r>
              <a:rPr lang="en-US" b="1" baseline="30000">
                <a:solidFill>
                  <a:schemeClr val="bg1"/>
                </a:solidFill>
              </a:rPr>
              <a:t>+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876" name="Picture 4" descr="06_07"/>
          <p:cNvPicPr>
            <a:picLocks noChangeAspect="1" noChangeArrowheads="1"/>
          </p:cNvPicPr>
          <p:nvPr/>
        </p:nvPicPr>
        <p:blipFill>
          <a:blip r:embed="rId3"/>
          <a:srcRect b="3000"/>
          <a:stretch>
            <a:fillRect/>
          </a:stretch>
        </p:blipFill>
        <p:spPr bwMode="auto">
          <a:xfrm>
            <a:off x="374650" y="739775"/>
            <a:ext cx="8410575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229600" cy="838200"/>
          </a:xfrm>
        </p:spPr>
        <p:txBody>
          <a:bodyPr/>
          <a:lstStyle/>
          <a:p>
            <a:r>
              <a:rPr lang="en-US" sz="2800"/>
              <a:t>Many Functions of Membrane Proteins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63877" name="Rectangle 5"/>
          <p:cNvSpPr>
            <a:spLocks noChangeArrowheads="1"/>
          </p:cNvSpPr>
          <p:nvPr/>
        </p:nvSpPr>
        <p:spPr bwMode="auto">
          <a:xfrm>
            <a:off x="468313" y="1381125"/>
            <a:ext cx="946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US" sz="2000" b="1">
                <a:solidFill>
                  <a:srgbClr val="000000"/>
                </a:solidFill>
              </a:rPr>
              <a:t>Outside</a:t>
            </a:r>
            <a:endParaRPr lang="en-US" sz="2000" b="1"/>
          </a:p>
        </p:txBody>
      </p:sp>
      <p:sp>
        <p:nvSpPr>
          <p:cNvPr id="463878" name="Rectangle 6"/>
          <p:cNvSpPr>
            <a:spLocks noChangeArrowheads="1"/>
          </p:cNvSpPr>
          <p:nvPr/>
        </p:nvSpPr>
        <p:spPr bwMode="auto">
          <a:xfrm>
            <a:off x="468313" y="2117725"/>
            <a:ext cx="12842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Plasma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membrane</a:t>
            </a:r>
            <a:endParaRPr lang="en-US" sz="2000" b="1"/>
          </a:p>
        </p:txBody>
      </p:sp>
      <p:sp>
        <p:nvSpPr>
          <p:cNvPr id="463879" name="Rectangle 7"/>
          <p:cNvSpPr>
            <a:spLocks noChangeArrowheads="1"/>
          </p:cNvSpPr>
          <p:nvPr/>
        </p:nvSpPr>
        <p:spPr bwMode="auto">
          <a:xfrm>
            <a:off x="468313" y="2960688"/>
            <a:ext cx="733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US" sz="2000" b="1">
                <a:solidFill>
                  <a:srgbClr val="000000"/>
                </a:solidFill>
              </a:rPr>
              <a:t>Inside</a:t>
            </a:r>
            <a:endParaRPr lang="en-US" sz="2000" b="1"/>
          </a:p>
        </p:txBody>
      </p:sp>
      <p:sp>
        <p:nvSpPr>
          <p:cNvPr id="463880" name="Rectangle 8"/>
          <p:cNvSpPr>
            <a:spLocks noChangeArrowheads="1"/>
          </p:cNvSpPr>
          <p:nvPr/>
        </p:nvSpPr>
        <p:spPr bwMode="auto">
          <a:xfrm>
            <a:off x="2020888" y="3300413"/>
            <a:ext cx="1425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>
                <a:solidFill>
                  <a:srgbClr val="000000"/>
                </a:solidFill>
              </a:rPr>
              <a:t>Transporter</a:t>
            </a:r>
            <a:endParaRPr lang="en-US" sz="2000" b="1"/>
          </a:p>
        </p:txBody>
      </p:sp>
      <p:sp>
        <p:nvSpPr>
          <p:cNvPr id="463881" name="Rectangle 9"/>
          <p:cNvSpPr>
            <a:spLocks noChangeArrowheads="1"/>
          </p:cNvSpPr>
          <p:nvPr/>
        </p:nvSpPr>
        <p:spPr bwMode="auto">
          <a:xfrm>
            <a:off x="6842125" y="3344863"/>
            <a:ext cx="14398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Cell surface</a:t>
            </a:r>
            <a:br>
              <a:rPr lang="en-US" sz="2000" b="1">
                <a:solidFill>
                  <a:srgbClr val="000000"/>
                </a:solidFill>
              </a:rPr>
            </a:br>
            <a:r>
              <a:rPr lang="en-US" sz="2000" b="1">
                <a:solidFill>
                  <a:srgbClr val="000000"/>
                </a:solidFill>
              </a:rPr>
              <a:t>receptor</a:t>
            </a:r>
            <a:endParaRPr lang="en-US" sz="2000" b="1"/>
          </a:p>
        </p:txBody>
      </p:sp>
      <p:sp>
        <p:nvSpPr>
          <p:cNvPr id="463882" name="Rectangle 10"/>
          <p:cNvSpPr>
            <a:spLocks noChangeArrowheads="1"/>
          </p:cNvSpPr>
          <p:nvPr/>
        </p:nvSpPr>
        <p:spPr bwMode="auto">
          <a:xfrm>
            <a:off x="4705350" y="3300413"/>
            <a:ext cx="9604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>
                <a:solidFill>
                  <a:srgbClr val="000000"/>
                </a:solidFill>
              </a:rPr>
              <a:t>Enzyme</a:t>
            </a:r>
            <a:br>
              <a:rPr lang="en-US" sz="2000" b="1">
                <a:solidFill>
                  <a:srgbClr val="000000"/>
                </a:solidFill>
              </a:rPr>
            </a:br>
            <a:r>
              <a:rPr lang="en-US" sz="2000" b="1">
                <a:solidFill>
                  <a:srgbClr val="000000"/>
                </a:solidFill>
              </a:rPr>
              <a:t>activity</a:t>
            </a:r>
            <a:endParaRPr lang="en-US" sz="2000" b="1"/>
          </a:p>
        </p:txBody>
      </p:sp>
      <p:sp>
        <p:nvSpPr>
          <p:cNvPr id="463883" name="Rectangle 11"/>
          <p:cNvSpPr>
            <a:spLocks noChangeArrowheads="1"/>
          </p:cNvSpPr>
          <p:nvPr/>
        </p:nvSpPr>
        <p:spPr bwMode="auto">
          <a:xfrm>
            <a:off x="1843088" y="6216650"/>
            <a:ext cx="18208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Cell surface </a:t>
            </a:r>
            <a:br>
              <a:rPr lang="en-US" sz="2000" b="1">
                <a:solidFill>
                  <a:srgbClr val="000000"/>
                </a:solidFill>
              </a:rPr>
            </a:br>
            <a:r>
              <a:rPr lang="en-US" sz="2000" b="1">
                <a:solidFill>
                  <a:srgbClr val="000000"/>
                </a:solidFill>
              </a:rPr>
              <a:t>identity marker</a:t>
            </a:r>
            <a:endParaRPr lang="en-US" sz="2000" b="1"/>
          </a:p>
        </p:txBody>
      </p:sp>
      <p:sp>
        <p:nvSpPr>
          <p:cNvPr id="463884" name="Rectangle 12"/>
          <p:cNvSpPr>
            <a:spLocks noChangeArrowheads="1"/>
          </p:cNvSpPr>
          <p:nvPr/>
        </p:nvSpPr>
        <p:spPr bwMode="auto">
          <a:xfrm>
            <a:off x="6550025" y="6229350"/>
            <a:ext cx="2159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Attachment to the</a:t>
            </a:r>
            <a:br>
              <a:rPr lang="en-US" sz="2000" b="1">
                <a:solidFill>
                  <a:srgbClr val="000000"/>
                </a:solidFill>
              </a:rPr>
            </a:br>
            <a:r>
              <a:rPr lang="en-US" sz="2000" b="1">
                <a:solidFill>
                  <a:srgbClr val="000000"/>
                </a:solidFill>
              </a:rPr>
              <a:t>cytoskeleton</a:t>
            </a:r>
            <a:endParaRPr lang="en-US" sz="2000" b="1"/>
          </a:p>
        </p:txBody>
      </p:sp>
      <p:sp>
        <p:nvSpPr>
          <p:cNvPr id="463885" name="Rectangle 13"/>
          <p:cNvSpPr>
            <a:spLocks noChangeArrowheads="1"/>
          </p:cNvSpPr>
          <p:nvPr/>
        </p:nvSpPr>
        <p:spPr bwMode="auto">
          <a:xfrm>
            <a:off x="4338638" y="6196013"/>
            <a:ext cx="165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>
                <a:solidFill>
                  <a:srgbClr val="000000"/>
                </a:solidFill>
              </a:rPr>
              <a:t>Cell adhesion</a:t>
            </a:r>
            <a:endParaRPr lang="en-US" sz="2000" b="1"/>
          </a:p>
        </p:txBody>
      </p:sp>
      <p:sp>
        <p:nvSpPr>
          <p:cNvPr id="463887" name="AutoShape 15"/>
          <p:cNvSpPr>
            <a:spLocks noChangeArrowheads="1"/>
          </p:cNvSpPr>
          <p:nvPr/>
        </p:nvSpPr>
        <p:spPr bwMode="auto">
          <a:xfrm>
            <a:off x="2951163" y="5892800"/>
            <a:ext cx="1233487" cy="339725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noFill/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“Antigen”</a:t>
            </a:r>
          </a:p>
        </p:txBody>
      </p:sp>
      <p:sp>
        <p:nvSpPr>
          <p:cNvPr id="463888" name="AutoShape 16"/>
          <p:cNvSpPr>
            <a:spLocks noChangeArrowheads="1"/>
          </p:cNvSpPr>
          <p:nvPr/>
        </p:nvSpPr>
        <p:spPr bwMode="auto">
          <a:xfrm>
            <a:off x="2917825" y="3052763"/>
            <a:ext cx="1290638" cy="339725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noFill/>
            <a:round/>
            <a:headEnd/>
            <a:tailEnd/>
          </a:ln>
          <a:effectLst/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“Channel”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588000" cy="1143000"/>
          </a:xfrm>
        </p:spPr>
        <p:txBody>
          <a:bodyPr/>
          <a:lstStyle/>
          <a:p>
            <a:r>
              <a:rPr lang="en-US" dirty="0"/>
              <a:t>Membrane Proteins</a:t>
            </a:r>
          </a:p>
        </p:txBody>
      </p:sp>
      <p:sp>
        <p:nvSpPr>
          <p:cNvPr id="43520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0" y="1016000"/>
            <a:ext cx="8532812" cy="5348288"/>
          </a:xfrm>
        </p:spPr>
        <p:txBody>
          <a:bodyPr/>
          <a:lstStyle/>
          <a:p>
            <a:pPr>
              <a:lnSpc>
                <a:spcPct val="110000"/>
              </a:lnSpc>
              <a:buClrTx/>
            </a:pPr>
            <a:r>
              <a:rPr lang="en-US" sz="2600" dirty="0"/>
              <a:t>Proteins determine membrane’s specific functions</a:t>
            </a:r>
            <a:endParaRPr lang="en-US" sz="2600" dirty="0" smtClean="0"/>
          </a:p>
          <a:p>
            <a:pPr lvl="1">
              <a:lnSpc>
                <a:spcPct val="110000"/>
              </a:lnSpc>
              <a:buClrTx/>
            </a:pPr>
            <a:r>
              <a:rPr lang="en-US" sz="2400" dirty="0" smtClean="0"/>
              <a:t>Every membrane in a cell has a unique collection of proteins</a:t>
            </a:r>
          </a:p>
          <a:p>
            <a:pPr>
              <a:lnSpc>
                <a:spcPct val="110000"/>
              </a:lnSpc>
              <a:buClrTx/>
            </a:pPr>
            <a:r>
              <a:rPr lang="en-US" sz="2600" dirty="0"/>
              <a:t>Classes of membrane proteins:</a:t>
            </a:r>
          </a:p>
          <a:p>
            <a:pPr lvl="1">
              <a:lnSpc>
                <a:spcPct val="110000"/>
              </a:lnSpc>
            </a:pPr>
            <a:r>
              <a:rPr lang="en-US" sz="2400" u="sng" dirty="0">
                <a:solidFill>
                  <a:srgbClr val="CC0000"/>
                </a:solidFill>
              </a:rPr>
              <a:t>peripheral proteins</a:t>
            </a:r>
            <a:r>
              <a:rPr lang="en-US" sz="2400" dirty="0"/>
              <a:t> </a:t>
            </a:r>
          </a:p>
          <a:p>
            <a:pPr lvl="2">
              <a:lnSpc>
                <a:spcPct val="110000"/>
              </a:lnSpc>
            </a:pPr>
            <a:r>
              <a:rPr lang="en-US" sz="2300" dirty="0"/>
              <a:t>loosely bound to surface of membrane</a:t>
            </a:r>
          </a:p>
          <a:p>
            <a:pPr lvl="2"/>
            <a:r>
              <a:rPr lang="en-US" sz="2300" dirty="0"/>
              <a:t>ex: cell surface identity marker (</a:t>
            </a:r>
            <a:r>
              <a:rPr lang="en-US" sz="2300" u="sng" dirty="0">
                <a:solidFill>
                  <a:srgbClr val="CC0000"/>
                </a:solidFill>
              </a:rPr>
              <a:t>antigens</a:t>
            </a:r>
            <a:r>
              <a:rPr lang="en-US" sz="2300" dirty="0"/>
              <a:t>)</a:t>
            </a:r>
          </a:p>
          <a:p>
            <a:pPr lvl="1"/>
            <a:r>
              <a:rPr lang="en-US" sz="2400" u="sng" dirty="0">
                <a:solidFill>
                  <a:srgbClr val="CC0000"/>
                </a:solidFill>
              </a:rPr>
              <a:t>integral proteins</a:t>
            </a:r>
            <a:r>
              <a:rPr lang="en-US" sz="2400" dirty="0"/>
              <a:t> </a:t>
            </a:r>
          </a:p>
          <a:p>
            <a:pPr lvl="2"/>
            <a:r>
              <a:rPr lang="en-US" sz="2300" dirty="0"/>
              <a:t>penetrate lipid </a:t>
            </a:r>
            <a:r>
              <a:rPr lang="en-US" sz="2300" dirty="0" err="1"/>
              <a:t>bilayer</a:t>
            </a:r>
            <a:r>
              <a:rPr lang="en-US" sz="2300" dirty="0"/>
              <a:t>,</a:t>
            </a:r>
            <a:r>
              <a:rPr lang="en-US" sz="2300" dirty="0" smtClean="0"/>
              <a:t> across </a:t>
            </a:r>
            <a:r>
              <a:rPr lang="en-US" sz="2300" dirty="0"/>
              <a:t>whole membrane </a:t>
            </a:r>
            <a:endParaRPr lang="en-US" sz="2300" dirty="0" smtClean="0"/>
          </a:p>
          <a:p>
            <a:pPr lvl="2">
              <a:lnSpc>
                <a:spcPct val="110000"/>
              </a:lnSpc>
            </a:pPr>
            <a:r>
              <a:rPr lang="en-US" sz="2300" u="sng" dirty="0" smtClean="0">
                <a:solidFill>
                  <a:srgbClr val="CC0000"/>
                </a:solidFill>
              </a:rPr>
              <a:t>“</a:t>
            </a:r>
            <a:r>
              <a:rPr lang="en-US" sz="2300" u="sng" dirty="0" err="1" smtClean="0">
                <a:solidFill>
                  <a:srgbClr val="CC0000"/>
                </a:solidFill>
              </a:rPr>
              <a:t>transmembrane</a:t>
            </a:r>
            <a:r>
              <a:rPr lang="en-US" sz="2300" u="sng" dirty="0" smtClean="0">
                <a:solidFill>
                  <a:srgbClr val="CC0000"/>
                </a:solidFill>
              </a:rPr>
              <a:t>”</a:t>
            </a:r>
            <a:r>
              <a:rPr lang="en-US" sz="2300" dirty="0" smtClean="0"/>
              <a:t> </a:t>
            </a:r>
            <a:r>
              <a:rPr lang="en-US" sz="2300" dirty="0"/>
              <a:t>protein</a:t>
            </a:r>
          </a:p>
          <a:p>
            <a:pPr lvl="2">
              <a:lnSpc>
                <a:spcPct val="110000"/>
              </a:lnSpc>
            </a:pPr>
            <a:r>
              <a:rPr lang="en-US" sz="2300" dirty="0"/>
              <a:t>ex: transport proteins</a:t>
            </a:r>
          </a:p>
          <a:p>
            <a:pPr lvl="3">
              <a:lnSpc>
                <a:spcPct val="110000"/>
              </a:lnSpc>
            </a:pPr>
            <a:r>
              <a:rPr lang="en-US" sz="2300" dirty="0"/>
              <a:t>channels, </a:t>
            </a:r>
            <a:r>
              <a:rPr lang="en-US" sz="2300" dirty="0" err="1"/>
              <a:t>permeases</a:t>
            </a:r>
            <a:r>
              <a:rPr lang="en-US" sz="2300" dirty="0"/>
              <a:t> (pumps)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994525" y="2322513"/>
            <a:ext cx="1960563" cy="2224087"/>
            <a:chOff x="4409" y="1226"/>
            <a:chExt cx="1235" cy="1401"/>
          </a:xfrm>
        </p:grpSpPr>
        <p:pic>
          <p:nvPicPr>
            <p:cNvPr id="435204" name="Picture 4" descr="06_05"/>
            <p:cNvPicPr>
              <a:picLocks noChangeAspect="1" noChangeArrowheads="1"/>
            </p:cNvPicPr>
            <p:nvPr/>
          </p:nvPicPr>
          <p:blipFill>
            <a:blip r:embed="rId3"/>
            <a:srcRect l="1125" t="28500" r="67500" b="24001"/>
            <a:stretch>
              <a:fillRect/>
            </a:stretch>
          </p:blipFill>
          <p:spPr bwMode="auto">
            <a:xfrm>
              <a:off x="4409" y="1226"/>
              <a:ext cx="1235" cy="1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435205" name="Rectangle 5"/>
            <p:cNvSpPr>
              <a:spLocks noChangeArrowheads="1"/>
            </p:cNvSpPr>
            <p:nvPr/>
          </p:nvSpPr>
          <p:spPr bwMode="auto">
            <a:xfrm>
              <a:off x="5285" y="1226"/>
              <a:ext cx="359" cy="101"/>
            </a:xfrm>
            <a:prstGeom prst="rect">
              <a:avLst/>
            </a:prstGeom>
            <a:solidFill>
              <a:srgbClr val="C2E2E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35208" name="Picture 8" descr="06_05"/>
          <p:cNvPicPr>
            <a:picLocks noChangeAspect="1" noChangeArrowheads="1"/>
          </p:cNvPicPr>
          <p:nvPr/>
        </p:nvPicPr>
        <p:blipFill>
          <a:blip r:embed="rId3"/>
          <a:srcRect l="56250" t="31500" r="5624" b="33000"/>
          <a:stretch>
            <a:fillRect/>
          </a:stretch>
        </p:blipFill>
        <p:spPr bwMode="auto">
          <a:xfrm>
            <a:off x="6872288" y="5305425"/>
            <a:ext cx="208280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435210" name="Oval 10"/>
          <p:cNvSpPr>
            <a:spLocks noChangeArrowheads="1"/>
          </p:cNvSpPr>
          <p:nvPr/>
        </p:nvSpPr>
        <p:spPr bwMode="auto">
          <a:xfrm>
            <a:off x="7127875" y="2347913"/>
            <a:ext cx="922338" cy="1216025"/>
          </a:xfrm>
          <a:prstGeom prst="ellips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211" name="Oval 11"/>
          <p:cNvSpPr>
            <a:spLocks noChangeArrowheads="1"/>
          </p:cNvSpPr>
          <p:nvPr/>
        </p:nvSpPr>
        <p:spPr bwMode="auto">
          <a:xfrm>
            <a:off x="6951663" y="5164138"/>
            <a:ext cx="922337" cy="1693862"/>
          </a:xfrm>
          <a:prstGeom prst="ellips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212" name="Oval 12"/>
          <p:cNvSpPr>
            <a:spLocks noChangeArrowheads="1"/>
          </p:cNvSpPr>
          <p:nvPr/>
        </p:nvSpPr>
        <p:spPr bwMode="auto">
          <a:xfrm>
            <a:off x="8074025" y="5164138"/>
            <a:ext cx="922338" cy="1693862"/>
          </a:xfrm>
          <a:prstGeom prst="ellips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066800"/>
          </a:xfrm>
          <a:solidFill>
            <a:srgbClr val="FFCC18"/>
          </a:solidFill>
        </p:spPr>
        <p:txBody>
          <a:bodyPr/>
          <a:lstStyle/>
          <a:p>
            <a:r>
              <a:rPr lang="en-US" sz="2800">
                <a:solidFill>
                  <a:srgbClr val="0F116A"/>
                </a:solidFill>
              </a:rPr>
              <a:t>Membrane is a collage of proteins &amp; other molecules embedded in the fluid matrix of the lipid bilayer</a:t>
            </a:r>
          </a:p>
        </p:txBody>
      </p:sp>
      <p:pic>
        <p:nvPicPr>
          <p:cNvPr id="434182" name="Picture 6" descr="06_05"/>
          <p:cNvPicPr>
            <a:picLocks noChangeAspect="1" noChangeArrowheads="1"/>
          </p:cNvPicPr>
          <p:nvPr/>
        </p:nvPicPr>
        <p:blipFill>
          <a:blip r:embed="rId3"/>
          <a:srcRect t="14999" b="13499"/>
          <a:stretch>
            <a:fillRect/>
          </a:stretch>
        </p:blipFill>
        <p:spPr bwMode="auto">
          <a:xfrm>
            <a:off x="387350" y="1658938"/>
            <a:ext cx="8410575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4183" name="Rectangle 7"/>
          <p:cNvSpPr>
            <a:spLocks noChangeArrowheads="1"/>
          </p:cNvSpPr>
          <p:nvPr/>
        </p:nvSpPr>
        <p:spPr bwMode="auto">
          <a:xfrm>
            <a:off x="3206750" y="1787525"/>
            <a:ext cx="234473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200" b="1">
                <a:solidFill>
                  <a:srgbClr val="CC0000"/>
                </a:solidFill>
              </a:rPr>
              <a:t>Extracellular fluid</a:t>
            </a:r>
          </a:p>
        </p:txBody>
      </p:sp>
      <p:sp>
        <p:nvSpPr>
          <p:cNvPr id="434189" name="Rectangle 13"/>
          <p:cNvSpPr>
            <a:spLocks noChangeArrowheads="1"/>
          </p:cNvSpPr>
          <p:nvPr/>
        </p:nvSpPr>
        <p:spPr bwMode="auto">
          <a:xfrm>
            <a:off x="3455988" y="4943475"/>
            <a:ext cx="139700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Cholesterol</a:t>
            </a:r>
            <a:endParaRPr lang="en-US" sz="2000" b="1"/>
          </a:p>
        </p:txBody>
      </p:sp>
      <p:sp>
        <p:nvSpPr>
          <p:cNvPr id="434191" name="Rectangle 15"/>
          <p:cNvSpPr>
            <a:spLocks noChangeArrowheads="1"/>
          </p:cNvSpPr>
          <p:nvPr/>
        </p:nvSpPr>
        <p:spPr bwMode="auto">
          <a:xfrm>
            <a:off x="3810000" y="5819775"/>
            <a:ext cx="1428750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200" b="1">
                <a:solidFill>
                  <a:srgbClr val="CC0000"/>
                </a:solidFill>
              </a:rPr>
              <a:t>Cytoplasm</a:t>
            </a:r>
            <a:endParaRPr lang="en-US" sz="2200" b="1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5886450" y="2549525"/>
            <a:ext cx="1227138" cy="858838"/>
            <a:chOff x="3708" y="1606"/>
            <a:chExt cx="773" cy="541"/>
          </a:xfrm>
        </p:grpSpPr>
        <p:sp>
          <p:nvSpPr>
            <p:cNvPr id="434185" name="Rectangle 9"/>
            <p:cNvSpPr>
              <a:spLocks noChangeArrowheads="1"/>
            </p:cNvSpPr>
            <p:nvPr/>
          </p:nvSpPr>
          <p:spPr bwMode="auto">
            <a:xfrm>
              <a:off x="3708" y="1606"/>
              <a:ext cx="773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ct val="85000"/>
                </a:lnSpc>
              </a:pPr>
              <a:r>
                <a:rPr lang="en-US" sz="2000" b="1">
                  <a:solidFill>
                    <a:srgbClr val="000000"/>
                  </a:solidFill>
                </a:rPr>
                <a:t>Glycolipid</a:t>
              </a:r>
              <a:endParaRPr lang="en-US" sz="2000" b="1"/>
            </a:p>
          </p:txBody>
        </p:sp>
        <p:sp>
          <p:nvSpPr>
            <p:cNvPr id="434192" name="Line 16"/>
            <p:cNvSpPr>
              <a:spLocks noChangeShapeType="1"/>
            </p:cNvSpPr>
            <p:nvPr/>
          </p:nvSpPr>
          <p:spPr bwMode="auto">
            <a:xfrm flipH="1" flipV="1">
              <a:off x="3982" y="1766"/>
              <a:ext cx="259" cy="38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5868988" y="3914775"/>
            <a:ext cx="1976437" cy="1809750"/>
            <a:chOff x="3697" y="2466"/>
            <a:chExt cx="1245" cy="1140"/>
          </a:xfrm>
        </p:grpSpPr>
        <p:sp>
          <p:nvSpPr>
            <p:cNvPr id="434186" name="Rectangle 10"/>
            <p:cNvSpPr>
              <a:spLocks noChangeArrowheads="1"/>
            </p:cNvSpPr>
            <p:nvPr/>
          </p:nvSpPr>
          <p:spPr bwMode="auto">
            <a:xfrm>
              <a:off x="3697" y="3280"/>
              <a:ext cx="1245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ct val="85000"/>
                </a:lnSpc>
              </a:pPr>
              <a:r>
                <a:rPr lang="en-US" sz="2000" b="1">
                  <a:solidFill>
                    <a:srgbClr val="000000"/>
                  </a:solidFill>
                </a:rPr>
                <a:t>Transmembrane</a:t>
              </a:r>
            </a:p>
            <a:p>
              <a:pPr eaLnBrk="1" hangingPunct="1">
                <a:lnSpc>
                  <a:spcPct val="85000"/>
                </a:lnSpc>
              </a:pPr>
              <a:r>
                <a:rPr lang="en-US" sz="2000" b="1">
                  <a:solidFill>
                    <a:srgbClr val="000000"/>
                  </a:solidFill>
                </a:rPr>
                <a:t>proteins</a:t>
              </a:r>
              <a:endParaRPr lang="en-US" sz="2000" b="1"/>
            </a:p>
          </p:txBody>
        </p:sp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3811" y="2466"/>
              <a:ext cx="936" cy="835"/>
              <a:chOff x="3861" y="2002"/>
              <a:chExt cx="936" cy="774"/>
            </a:xfrm>
          </p:grpSpPr>
          <p:sp>
            <p:nvSpPr>
              <p:cNvPr id="434194" name="Line 18"/>
              <p:cNvSpPr>
                <a:spLocks noChangeShapeType="1"/>
              </p:cNvSpPr>
              <p:nvPr/>
            </p:nvSpPr>
            <p:spPr bwMode="auto">
              <a:xfrm>
                <a:off x="3861" y="2108"/>
                <a:ext cx="512" cy="66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195" name="Line 19"/>
              <p:cNvSpPr>
                <a:spLocks noChangeShapeType="1"/>
              </p:cNvSpPr>
              <p:nvPr/>
            </p:nvSpPr>
            <p:spPr bwMode="auto">
              <a:xfrm flipH="1">
                <a:off x="4373" y="2002"/>
                <a:ext cx="424" cy="77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434196" name="Line 20"/>
          <p:cNvSpPr>
            <a:spLocks noChangeShapeType="1"/>
          </p:cNvSpPr>
          <p:nvPr/>
        </p:nvSpPr>
        <p:spPr bwMode="auto">
          <a:xfrm flipV="1">
            <a:off x="4114800" y="4635500"/>
            <a:ext cx="168275" cy="3492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6242050" y="4679950"/>
            <a:ext cx="2032000" cy="1697038"/>
            <a:chOff x="3932" y="2937"/>
            <a:chExt cx="1285" cy="1230"/>
          </a:xfrm>
        </p:grpSpPr>
        <p:sp>
          <p:nvSpPr>
            <p:cNvPr id="434190" name="Rectangle 14"/>
            <p:cNvSpPr>
              <a:spLocks noChangeArrowheads="1"/>
            </p:cNvSpPr>
            <p:nvPr/>
          </p:nvSpPr>
          <p:spPr bwMode="auto">
            <a:xfrm>
              <a:off x="3932" y="3792"/>
              <a:ext cx="982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ct val="85000"/>
                </a:lnSpc>
              </a:pPr>
              <a:r>
                <a:rPr lang="en-US" sz="2000" b="1">
                  <a:solidFill>
                    <a:srgbClr val="000000"/>
                  </a:solidFill>
                </a:rPr>
                <a:t>Filaments of</a:t>
              </a:r>
              <a:br>
                <a:rPr lang="en-US" sz="2000" b="1">
                  <a:solidFill>
                    <a:srgbClr val="000000"/>
                  </a:solidFill>
                </a:rPr>
              </a:br>
              <a:r>
                <a:rPr lang="en-US" sz="2000" b="1">
                  <a:solidFill>
                    <a:srgbClr val="000000"/>
                  </a:solidFill>
                </a:rPr>
                <a:t>cytoskeleton</a:t>
              </a:r>
              <a:endParaRPr lang="en-US" sz="2000" b="1"/>
            </a:p>
          </p:txBody>
        </p:sp>
        <p:sp>
          <p:nvSpPr>
            <p:cNvPr id="434197" name="Freeform 21"/>
            <p:cNvSpPr>
              <a:spLocks/>
            </p:cNvSpPr>
            <p:nvPr/>
          </p:nvSpPr>
          <p:spPr bwMode="auto">
            <a:xfrm>
              <a:off x="4944" y="2937"/>
              <a:ext cx="273" cy="951"/>
            </a:xfrm>
            <a:custGeom>
              <a:avLst/>
              <a:gdLst/>
              <a:ahLst/>
              <a:cxnLst>
                <a:cxn ang="0">
                  <a:pos x="0" y="472"/>
                </a:cxn>
                <a:cxn ang="0">
                  <a:pos x="302" y="480"/>
                </a:cxn>
                <a:cxn ang="0">
                  <a:pos x="285" y="0"/>
                </a:cxn>
              </a:cxnLst>
              <a:rect l="0" t="0" r="r" b="b"/>
              <a:pathLst>
                <a:path w="302" h="480">
                  <a:moveTo>
                    <a:pt x="0" y="472"/>
                  </a:moveTo>
                  <a:lnTo>
                    <a:pt x="302" y="480"/>
                  </a:lnTo>
                  <a:lnTo>
                    <a:pt x="285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1250950" y="5541963"/>
            <a:ext cx="1398588" cy="573087"/>
            <a:chOff x="788" y="3491"/>
            <a:chExt cx="881" cy="361"/>
          </a:xfrm>
        </p:grpSpPr>
        <p:sp>
          <p:nvSpPr>
            <p:cNvPr id="434188" name="Rectangle 12"/>
            <p:cNvSpPr>
              <a:spLocks noChangeArrowheads="1"/>
            </p:cNvSpPr>
            <p:nvPr/>
          </p:nvSpPr>
          <p:spPr bwMode="auto">
            <a:xfrm>
              <a:off x="788" y="3526"/>
              <a:ext cx="78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ct val="85000"/>
                </a:lnSpc>
              </a:pPr>
              <a:r>
                <a:rPr lang="en-US" sz="2000" b="1">
                  <a:solidFill>
                    <a:srgbClr val="000000"/>
                  </a:solidFill>
                </a:rPr>
                <a:t>Peripheral</a:t>
              </a:r>
            </a:p>
            <a:p>
              <a:pPr eaLnBrk="1" hangingPunct="1">
                <a:lnSpc>
                  <a:spcPct val="85000"/>
                </a:lnSpc>
              </a:pPr>
              <a:r>
                <a:rPr lang="en-US" sz="2000" b="1">
                  <a:solidFill>
                    <a:srgbClr val="000000"/>
                  </a:solidFill>
                </a:rPr>
                <a:t>protein</a:t>
              </a:r>
              <a:endParaRPr lang="en-US" sz="2000" b="1"/>
            </a:p>
          </p:txBody>
        </p:sp>
        <p:sp>
          <p:nvSpPr>
            <p:cNvPr id="434198" name="Line 22"/>
            <p:cNvSpPr>
              <a:spLocks noChangeShapeType="1"/>
            </p:cNvSpPr>
            <p:nvPr/>
          </p:nvSpPr>
          <p:spPr bwMode="auto">
            <a:xfrm flipV="1">
              <a:off x="1579" y="3491"/>
              <a:ext cx="90" cy="11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381000" y="1822450"/>
            <a:ext cx="1566863" cy="1741488"/>
            <a:chOff x="240" y="1148"/>
            <a:chExt cx="987" cy="1097"/>
          </a:xfrm>
        </p:grpSpPr>
        <p:sp>
          <p:nvSpPr>
            <p:cNvPr id="434187" name="Rectangle 11"/>
            <p:cNvSpPr>
              <a:spLocks noChangeArrowheads="1"/>
            </p:cNvSpPr>
            <p:nvPr/>
          </p:nvSpPr>
          <p:spPr bwMode="auto">
            <a:xfrm>
              <a:off x="240" y="1148"/>
              <a:ext cx="987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1" hangingPunct="1">
                <a:lnSpc>
                  <a:spcPct val="85000"/>
                </a:lnSpc>
              </a:pPr>
              <a:r>
                <a:rPr lang="en-US" sz="2000" b="1">
                  <a:solidFill>
                    <a:srgbClr val="000000"/>
                  </a:solidFill>
                </a:rPr>
                <a:t>Glycoprotein</a:t>
              </a:r>
              <a:endParaRPr lang="en-US" sz="2000" b="1"/>
            </a:p>
          </p:txBody>
        </p:sp>
        <p:sp>
          <p:nvSpPr>
            <p:cNvPr id="434199" name="Line 23"/>
            <p:cNvSpPr>
              <a:spLocks noChangeShapeType="1"/>
            </p:cNvSpPr>
            <p:nvPr/>
          </p:nvSpPr>
          <p:spPr bwMode="auto">
            <a:xfrm>
              <a:off x="554" y="1311"/>
              <a:ext cx="274" cy="93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34201" name="Line 25"/>
          <p:cNvSpPr>
            <a:spLocks noChangeShapeType="1"/>
          </p:cNvSpPr>
          <p:nvPr/>
        </p:nvSpPr>
        <p:spPr bwMode="auto">
          <a:xfrm flipH="1" flipV="1">
            <a:off x="6989763" y="1949450"/>
            <a:ext cx="219075" cy="2841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203" name="Rectangle 27"/>
          <p:cNvSpPr>
            <a:spLocks noChangeArrowheads="1"/>
          </p:cNvSpPr>
          <p:nvPr/>
        </p:nvSpPr>
        <p:spPr bwMode="auto">
          <a:xfrm>
            <a:off x="141288" y="4541838"/>
            <a:ext cx="1749425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000" b="1">
                <a:solidFill>
                  <a:srgbClr val="000000"/>
                </a:solidFill>
              </a:rPr>
              <a:t>Phospholipids</a:t>
            </a:r>
            <a:endParaRPr 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Membrane carbohydrates </a:t>
            </a:r>
          </a:p>
        </p:txBody>
      </p:sp>
      <p:sp>
        <p:nvSpPr>
          <p:cNvPr id="41165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69925" y="1371600"/>
            <a:ext cx="7940675" cy="5024438"/>
          </a:xfrm>
        </p:spPr>
        <p:txBody>
          <a:bodyPr/>
          <a:lstStyle/>
          <a:p>
            <a:pPr>
              <a:buClrTx/>
            </a:pPr>
            <a:r>
              <a:rPr lang="en-US" dirty="0"/>
              <a:t>Play a key role in </a:t>
            </a:r>
            <a:r>
              <a:rPr lang="en-US" u="sng" dirty="0">
                <a:solidFill>
                  <a:srgbClr val="CC0000"/>
                </a:solidFill>
              </a:rPr>
              <a:t>cell-cell recognition</a:t>
            </a:r>
            <a:endParaRPr lang="en-US" dirty="0"/>
          </a:p>
          <a:p>
            <a:pPr lvl="1">
              <a:buClrTx/>
            </a:pPr>
            <a:r>
              <a:rPr lang="en-US" dirty="0"/>
              <a:t>ability of a cell to distinguish one cell from another</a:t>
            </a:r>
          </a:p>
          <a:p>
            <a:pPr lvl="2"/>
            <a:r>
              <a:rPr lang="en-US" u="sng" dirty="0">
                <a:solidFill>
                  <a:srgbClr val="CC0000"/>
                </a:solidFill>
              </a:rPr>
              <a:t>antigens</a:t>
            </a:r>
            <a:endParaRPr lang="en-US" dirty="0"/>
          </a:p>
          <a:p>
            <a:pPr lvl="1">
              <a:buClrTx/>
            </a:pPr>
            <a:r>
              <a:rPr lang="en-US" dirty="0"/>
              <a:t>important in organ &amp; </a:t>
            </a:r>
            <a:br>
              <a:rPr lang="en-US" dirty="0"/>
            </a:br>
            <a:r>
              <a:rPr lang="en-US" dirty="0"/>
              <a:t>tissue development</a:t>
            </a:r>
          </a:p>
          <a:p>
            <a:pPr lvl="1">
              <a:buClrTx/>
            </a:pPr>
            <a:r>
              <a:rPr lang="en-US" dirty="0"/>
              <a:t>basis for rejection of </a:t>
            </a:r>
            <a:br>
              <a:rPr lang="en-US" dirty="0"/>
            </a:br>
            <a:r>
              <a:rPr lang="en-US" dirty="0"/>
              <a:t>foreign cells by </a:t>
            </a:r>
            <a:br>
              <a:rPr lang="en-US" dirty="0"/>
            </a:br>
            <a:r>
              <a:rPr lang="en-US" u="sng" dirty="0">
                <a:solidFill>
                  <a:srgbClr val="CC0000"/>
                </a:solidFill>
              </a:rPr>
              <a:t>immune system</a:t>
            </a:r>
            <a:endParaRPr lang="en-US" dirty="0"/>
          </a:p>
        </p:txBody>
      </p:sp>
      <p:pic>
        <p:nvPicPr>
          <p:cNvPr id="411658" name="Picture 10" descr="06_07d"/>
          <p:cNvPicPr>
            <a:picLocks noChangeAspect="1" noChangeArrowheads="1"/>
          </p:cNvPicPr>
          <p:nvPr/>
        </p:nvPicPr>
        <p:blipFill>
          <a:blip r:embed="rId3"/>
          <a:srcRect l="28125" t="7500" r="27000" b="19501"/>
          <a:stretch>
            <a:fillRect/>
          </a:stretch>
        </p:blipFill>
        <p:spPr bwMode="auto">
          <a:xfrm>
            <a:off x="5867400" y="2895600"/>
            <a:ext cx="3025775" cy="369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779" name="Picture 3" descr="06_02b"/>
          <p:cNvPicPr>
            <a:picLocks noChangeAspect="1" noChangeArrowheads="1"/>
          </p:cNvPicPr>
          <p:nvPr/>
        </p:nvPicPr>
        <p:blipFill>
          <a:blip r:embed="rId4"/>
          <a:srcRect l="22501" t="24001" r="28125" b="14999"/>
          <a:stretch>
            <a:fillRect/>
          </a:stretch>
        </p:blipFill>
        <p:spPr bwMode="auto">
          <a:xfrm rot="5400000">
            <a:off x="494507" y="2599531"/>
            <a:ext cx="4095750" cy="379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9780" name="Oval 4"/>
          <p:cNvSpPr>
            <a:spLocks noChangeArrowheads="1"/>
          </p:cNvSpPr>
          <p:nvPr/>
        </p:nvSpPr>
        <p:spPr bwMode="auto">
          <a:xfrm>
            <a:off x="1246188" y="2947988"/>
            <a:ext cx="146050" cy="114300"/>
          </a:xfrm>
          <a:prstGeom prst="ellipse">
            <a:avLst/>
          </a:prstGeom>
          <a:solidFill>
            <a:srgbClr val="FFEA18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9781" name="Oval 5"/>
          <p:cNvSpPr>
            <a:spLocks noChangeArrowheads="1"/>
          </p:cNvSpPr>
          <p:nvPr/>
        </p:nvSpPr>
        <p:spPr bwMode="auto">
          <a:xfrm>
            <a:off x="1585913" y="2947988"/>
            <a:ext cx="146050" cy="114300"/>
          </a:xfrm>
          <a:prstGeom prst="ellipse">
            <a:avLst/>
          </a:prstGeom>
          <a:solidFill>
            <a:srgbClr val="FFEA18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9782" name="AutoShape 6"/>
          <p:cNvSpPr>
            <a:spLocks noChangeArrowheads="1"/>
          </p:cNvSpPr>
          <p:nvPr/>
        </p:nvSpPr>
        <p:spPr bwMode="auto">
          <a:xfrm rot="-5400000">
            <a:off x="1376363" y="3171825"/>
            <a:ext cx="215900" cy="400050"/>
          </a:xfrm>
          <a:prstGeom prst="moon">
            <a:avLst>
              <a:gd name="adj" fmla="val 50000"/>
            </a:avLst>
          </a:prstGeom>
          <a:solidFill>
            <a:srgbClr val="FFEA1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9784" name="Freeform 8"/>
          <p:cNvSpPr>
            <a:spLocks/>
          </p:cNvSpPr>
          <p:nvPr/>
        </p:nvSpPr>
        <p:spPr bwMode="auto">
          <a:xfrm>
            <a:off x="782638" y="2308225"/>
            <a:ext cx="1392237" cy="862013"/>
          </a:xfrm>
          <a:custGeom>
            <a:avLst/>
            <a:gdLst/>
            <a:ahLst/>
            <a:cxnLst>
              <a:cxn ang="0">
                <a:pos x="45" y="519"/>
              </a:cxn>
              <a:cxn ang="0">
                <a:pos x="108" y="534"/>
              </a:cxn>
              <a:cxn ang="0">
                <a:pos x="35" y="490"/>
              </a:cxn>
              <a:cxn ang="0">
                <a:pos x="195" y="437"/>
              </a:cxn>
              <a:cxn ang="0">
                <a:pos x="55" y="354"/>
              </a:cxn>
              <a:cxn ang="0">
                <a:pos x="210" y="277"/>
              </a:cxn>
              <a:cxn ang="0">
                <a:pos x="65" y="301"/>
              </a:cxn>
              <a:cxn ang="0">
                <a:pos x="317" y="320"/>
              </a:cxn>
              <a:cxn ang="0">
                <a:pos x="166" y="257"/>
              </a:cxn>
              <a:cxn ang="0">
                <a:pos x="341" y="180"/>
              </a:cxn>
              <a:cxn ang="0">
                <a:pos x="118" y="209"/>
              </a:cxn>
              <a:cxn ang="0">
                <a:pos x="414" y="306"/>
              </a:cxn>
              <a:cxn ang="0">
                <a:pos x="346" y="131"/>
              </a:cxn>
              <a:cxn ang="0">
                <a:pos x="409" y="209"/>
              </a:cxn>
              <a:cxn ang="0">
                <a:pos x="389" y="117"/>
              </a:cxn>
              <a:cxn ang="0">
                <a:pos x="389" y="165"/>
              </a:cxn>
              <a:cxn ang="0">
                <a:pos x="370" y="39"/>
              </a:cxn>
              <a:cxn ang="0">
                <a:pos x="462" y="219"/>
              </a:cxn>
              <a:cxn ang="0">
                <a:pos x="646" y="156"/>
              </a:cxn>
              <a:cxn ang="0">
                <a:pos x="491" y="136"/>
              </a:cxn>
              <a:cxn ang="0">
                <a:pos x="656" y="214"/>
              </a:cxn>
              <a:cxn ang="0">
                <a:pos x="491" y="165"/>
              </a:cxn>
              <a:cxn ang="0">
                <a:pos x="583" y="257"/>
              </a:cxn>
              <a:cxn ang="0">
                <a:pos x="646" y="282"/>
              </a:cxn>
              <a:cxn ang="0">
                <a:pos x="695" y="175"/>
              </a:cxn>
              <a:cxn ang="0">
                <a:pos x="612" y="282"/>
              </a:cxn>
              <a:cxn ang="0">
                <a:pos x="792" y="345"/>
              </a:cxn>
              <a:cxn ang="0">
                <a:pos x="680" y="340"/>
              </a:cxn>
              <a:cxn ang="0">
                <a:pos x="772" y="340"/>
              </a:cxn>
              <a:cxn ang="0">
                <a:pos x="845" y="446"/>
              </a:cxn>
              <a:cxn ang="0">
                <a:pos x="729" y="413"/>
              </a:cxn>
              <a:cxn ang="0">
                <a:pos x="874" y="461"/>
              </a:cxn>
              <a:cxn ang="0">
                <a:pos x="826" y="369"/>
              </a:cxn>
              <a:cxn ang="0">
                <a:pos x="802" y="306"/>
              </a:cxn>
              <a:cxn ang="0">
                <a:pos x="763" y="238"/>
              </a:cxn>
              <a:cxn ang="0">
                <a:pos x="675" y="194"/>
              </a:cxn>
              <a:cxn ang="0">
                <a:pos x="661" y="73"/>
              </a:cxn>
              <a:cxn ang="0">
                <a:pos x="656" y="68"/>
              </a:cxn>
              <a:cxn ang="0">
                <a:pos x="569" y="68"/>
              </a:cxn>
              <a:cxn ang="0">
                <a:pos x="443" y="83"/>
              </a:cxn>
              <a:cxn ang="0">
                <a:pos x="535" y="78"/>
              </a:cxn>
              <a:cxn ang="0">
                <a:pos x="351" y="97"/>
              </a:cxn>
              <a:cxn ang="0">
                <a:pos x="341" y="146"/>
              </a:cxn>
              <a:cxn ang="0">
                <a:pos x="394" y="78"/>
              </a:cxn>
              <a:cxn ang="0">
                <a:pos x="210" y="68"/>
              </a:cxn>
              <a:cxn ang="0">
                <a:pos x="244" y="189"/>
              </a:cxn>
              <a:cxn ang="0">
                <a:pos x="351" y="156"/>
              </a:cxn>
              <a:cxn ang="0">
                <a:pos x="259" y="189"/>
              </a:cxn>
              <a:cxn ang="0">
                <a:pos x="118" y="180"/>
              </a:cxn>
              <a:cxn ang="0">
                <a:pos x="191" y="185"/>
              </a:cxn>
              <a:cxn ang="0">
                <a:pos x="118" y="257"/>
              </a:cxn>
              <a:cxn ang="0">
                <a:pos x="89" y="349"/>
              </a:cxn>
              <a:cxn ang="0">
                <a:pos x="69" y="306"/>
              </a:cxn>
              <a:cxn ang="0">
                <a:pos x="132" y="403"/>
              </a:cxn>
              <a:cxn ang="0">
                <a:pos x="35" y="374"/>
              </a:cxn>
              <a:cxn ang="0">
                <a:pos x="229" y="349"/>
              </a:cxn>
            </a:cxnLst>
            <a:rect l="0" t="0" r="r" b="b"/>
            <a:pathLst>
              <a:path w="877" h="543">
                <a:moveTo>
                  <a:pt x="60" y="490"/>
                </a:moveTo>
                <a:cubicBezTo>
                  <a:pt x="58" y="495"/>
                  <a:pt x="57" y="500"/>
                  <a:pt x="55" y="505"/>
                </a:cubicBezTo>
                <a:cubicBezTo>
                  <a:pt x="52" y="510"/>
                  <a:pt x="42" y="513"/>
                  <a:pt x="45" y="519"/>
                </a:cubicBezTo>
                <a:cubicBezTo>
                  <a:pt x="47" y="525"/>
                  <a:pt x="58" y="524"/>
                  <a:pt x="65" y="529"/>
                </a:cubicBezTo>
                <a:cubicBezTo>
                  <a:pt x="70" y="532"/>
                  <a:pt x="74" y="538"/>
                  <a:pt x="79" y="543"/>
                </a:cubicBezTo>
                <a:cubicBezTo>
                  <a:pt x="81" y="542"/>
                  <a:pt x="105" y="536"/>
                  <a:pt x="108" y="534"/>
                </a:cubicBezTo>
                <a:cubicBezTo>
                  <a:pt x="116" y="525"/>
                  <a:pt x="128" y="505"/>
                  <a:pt x="128" y="505"/>
                </a:cubicBezTo>
                <a:cubicBezTo>
                  <a:pt x="134" y="481"/>
                  <a:pt x="133" y="469"/>
                  <a:pt x="113" y="456"/>
                </a:cubicBezTo>
                <a:cubicBezTo>
                  <a:pt x="74" y="459"/>
                  <a:pt x="45" y="451"/>
                  <a:pt x="35" y="490"/>
                </a:cubicBezTo>
                <a:cubicBezTo>
                  <a:pt x="47" y="513"/>
                  <a:pt x="62" y="527"/>
                  <a:pt x="84" y="543"/>
                </a:cubicBezTo>
                <a:cubicBezTo>
                  <a:pt x="129" y="526"/>
                  <a:pt x="162" y="494"/>
                  <a:pt x="191" y="456"/>
                </a:cubicBezTo>
                <a:cubicBezTo>
                  <a:pt x="192" y="449"/>
                  <a:pt x="195" y="443"/>
                  <a:pt x="195" y="437"/>
                </a:cubicBezTo>
                <a:cubicBezTo>
                  <a:pt x="195" y="410"/>
                  <a:pt x="193" y="384"/>
                  <a:pt x="191" y="359"/>
                </a:cubicBezTo>
                <a:cubicBezTo>
                  <a:pt x="187" y="323"/>
                  <a:pt x="121" y="319"/>
                  <a:pt x="94" y="316"/>
                </a:cubicBezTo>
                <a:cubicBezTo>
                  <a:pt x="67" y="321"/>
                  <a:pt x="67" y="330"/>
                  <a:pt x="55" y="354"/>
                </a:cubicBezTo>
                <a:cubicBezTo>
                  <a:pt x="61" y="401"/>
                  <a:pt x="66" y="414"/>
                  <a:pt x="113" y="427"/>
                </a:cubicBezTo>
                <a:cubicBezTo>
                  <a:pt x="174" y="411"/>
                  <a:pt x="160" y="404"/>
                  <a:pt x="191" y="354"/>
                </a:cubicBezTo>
                <a:cubicBezTo>
                  <a:pt x="196" y="328"/>
                  <a:pt x="210" y="277"/>
                  <a:pt x="210" y="277"/>
                </a:cubicBezTo>
                <a:cubicBezTo>
                  <a:pt x="208" y="260"/>
                  <a:pt x="219" y="236"/>
                  <a:pt x="205" y="228"/>
                </a:cubicBezTo>
                <a:cubicBezTo>
                  <a:pt x="166" y="204"/>
                  <a:pt x="125" y="242"/>
                  <a:pt x="94" y="257"/>
                </a:cubicBezTo>
                <a:cubicBezTo>
                  <a:pt x="79" y="271"/>
                  <a:pt x="70" y="280"/>
                  <a:pt x="65" y="301"/>
                </a:cubicBezTo>
                <a:cubicBezTo>
                  <a:pt x="82" y="357"/>
                  <a:pt x="135" y="378"/>
                  <a:pt x="191" y="388"/>
                </a:cubicBezTo>
                <a:cubicBezTo>
                  <a:pt x="225" y="380"/>
                  <a:pt x="258" y="360"/>
                  <a:pt x="288" y="340"/>
                </a:cubicBezTo>
                <a:cubicBezTo>
                  <a:pt x="297" y="333"/>
                  <a:pt x="317" y="320"/>
                  <a:pt x="317" y="320"/>
                </a:cubicBezTo>
                <a:cubicBezTo>
                  <a:pt x="332" y="295"/>
                  <a:pt x="351" y="283"/>
                  <a:pt x="331" y="253"/>
                </a:cubicBezTo>
                <a:cubicBezTo>
                  <a:pt x="319" y="234"/>
                  <a:pt x="273" y="223"/>
                  <a:pt x="273" y="223"/>
                </a:cubicBezTo>
                <a:cubicBezTo>
                  <a:pt x="211" y="227"/>
                  <a:pt x="204" y="220"/>
                  <a:pt x="166" y="257"/>
                </a:cubicBezTo>
                <a:cubicBezTo>
                  <a:pt x="156" y="293"/>
                  <a:pt x="194" y="279"/>
                  <a:pt x="220" y="277"/>
                </a:cubicBezTo>
                <a:cubicBezTo>
                  <a:pt x="252" y="265"/>
                  <a:pt x="283" y="247"/>
                  <a:pt x="312" y="228"/>
                </a:cubicBezTo>
                <a:cubicBezTo>
                  <a:pt x="323" y="212"/>
                  <a:pt x="329" y="195"/>
                  <a:pt x="341" y="180"/>
                </a:cubicBezTo>
                <a:cubicBezTo>
                  <a:pt x="335" y="111"/>
                  <a:pt x="350" y="119"/>
                  <a:pt x="302" y="107"/>
                </a:cubicBezTo>
                <a:cubicBezTo>
                  <a:pt x="254" y="121"/>
                  <a:pt x="186" y="123"/>
                  <a:pt x="152" y="165"/>
                </a:cubicBezTo>
                <a:cubicBezTo>
                  <a:pt x="145" y="172"/>
                  <a:pt x="123" y="197"/>
                  <a:pt x="118" y="209"/>
                </a:cubicBezTo>
                <a:cubicBezTo>
                  <a:pt x="113" y="218"/>
                  <a:pt x="108" y="238"/>
                  <a:pt x="108" y="238"/>
                </a:cubicBezTo>
                <a:cubicBezTo>
                  <a:pt x="134" y="302"/>
                  <a:pt x="259" y="326"/>
                  <a:pt x="322" y="335"/>
                </a:cubicBezTo>
                <a:cubicBezTo>
                  <a:pt x="359" y="328"/>
                  <a:pt x="387" y="333"/>
                  <a:pt x="414" y="306"/>
                </a:cubicBezTo>
                <a:cubicBezTo>
                  <a:pt x="430" y="289"/>
                  <a:pt x="462" y="257"/>
                  <a:pt x="462" y="257"/>
                </a:cubicBezTo>
                <a:cubicBezTo>
                  <a:pt x="473" y="225"/>
                  <a:pt x="512" y="153"/>
                  <a:pt x="462" y="141"/>
                </a:cubicBezTo>
                <a:cubicBezTo>
                  <a:pt x="428" y="114"/>
                  <a:pt x="385" y="106"/>
                  <a:pt x="346" y="131"/>
                </a:cubicBezTo>
                <a:cubicBezTo>
                  <a:pt x="329" y="141"/>
                  <a:pt x="297" y="165"/>
                  <a:pt x="297" y="165"/>
                </a:cubicBezTo>
                <a:cubicBezTo>
                  <a:pt x="287" y="192"/>
                  <a:pt x="309" y="215"/>
                  <a:pt x="336" y="223"/>
                </a:cubicBezTo>
                <a:cubicBezTo>
                  <a:pt x="389" y="218"/>
                  <a:pt x="366" y="223"/>
                  <a:pt x="409" y="209"/>
                </a:cubicBezTo>
                <a:cubicBezTo>
                  <a:pt x="418" y="205"/>
                  <a:pt x="438" y="199"/>
                  <a:pt x="438" y="199"/>
                </a:cubicBezTo>
                <a:cubicBezTo>
                  <a:pt x="454" y="182"/>
                  <a:pt x="466" y="131"/>
                  <a:pt x="438" y="122"/>
                </a:cubicBezTo>
                <a:cubicBezTo>
                  <a:pt x="422" y="116"/>
                  <a:pt x="405" y="118"/>
                  <a:pt x="389" y="117"/>
                </a:cubicBezTo>
                <a:cubicBezTo>
                  <a:pt x="374" y="118"/>
                  <a:pt x="356" y="112"/>
                  <a:pt x="346" y="122"/>
                </a:cubicBezTo>
                <a:cubicBezTo>
                  <a:pt x="338" y="128"/>
                  <a:pt x="344" y="144"/>
                  <a:pt x="351" y="151"/>
                </a:cubicBezTo>
                <a:cubicBezTo>
                  <a:pt x="360" y="160"/>
                  <a:pt x="389" y="165"/>
                  <a:pt x="389" y="165"/>
                </a:cubicBezTo>
                <a:cubicBezTo>
                  <a:pt x="425" y="160"/>
                  <a:pt x="438" y="159"/>
                  <a:pt x="467" y="141"/>
                </a:cubicBezTo>
                <a:cubicBezTo>
                  <a:pt x="473" y="131"/>
                  <a:pt x="489" y="128"/>
                  <a:pt x="491" y="117"/>
                </a:cubicBezTo>
                <a:cubicBezTo>
                  <a:pt x="498" y="60"/>
                  <a:pt x="406" y="43"/>
                  <a:pt x="370" y="39"/>
                </a:cubicBezTo>
                <a:cubicBezTo>
                  <a:pt x="348" y="44"/>
                  <a:pt x="339" y="41"/>
                  <a:pt x="336" y="73"/>
                </a:cubicBezTo>
                <a:cubicBezTo>
                  <a:pt x="329" y="127"/>
                  <a:pt x="360" y="155"/>
                  <a:pt x="399" y="185"/>
                </a:cubicBezTo>
                <a:cubicBezTo>
                  <a:pt x="418" y="200"/>
                  <a:pt x="437" y="213"/>
                  <a:pt x="462" y="219"/>
                </a:cubicBezTo>
                <a:cubicBezTo>
                  <a:pt x="476" y="222"/>
                  <a:pt x="506" y="228"/>
                  <a:pt x="506" y="228"/>
                </a:cubicBezTo>
                <a:cubicBezTo>
                  <a:pt x="531" y="226"/>
                  <a:pt x="557" y="228"/>
                  <a:pt x="583" y="223"/>
                </a:cubicBezTo>
                <a:cubicBezTo>
                  <a:pt x="605" y="217"/>
                  <a:pt x="633" y="174"/>
                  <a:pt x="646" y="156"/>
                </a:cubicBezTo>
                <a:cubicBezTo>
                  <a:pt x="659" y="100"/>
                  <a:pt x="660" y="96"/>
                  <a:pt x="603" y="73"/>
                </a:cubicBezTo>
                <a:cubicBezTo>
                  <a:pt x="576" y="76"/>
                  <a:pt x="555" y="79"/>
                  <a:pt x="530" y="88"/>
                </a:cubicBezTo>
                <a:cubicBezTo>
                  <a:pt x="517" y="104"/>
                  <a:pt x="503" y="119"/>
                  <a:pt x="491" y="136"/>
                </a:cubicBezTo>
                <a:cubicBezTo>
                  <a:pt x="494" y="150"/>
                  <a:pt x="493" y="166"/>
                  <a:pt x="501" y="180"/>
                </a:cubicBezTo>
                <a:cubicBezTo>
                  <a:pt x="519" y="211"/>
                  <a:pt x="564" y="229"/>
                  <a:pt x="598" y="238"/>
                </a:cubicBezTo>
                <a:cubicBezTo>
                  <a:pt x="627" y="233"/>
                  <a:pt x="639" y="237"/>
                  <a:pt x="656" y="214"/>
                </a:cubicBezTo>
                <a:cubicBezTo>
                  <a:pt x="666" y="183"/>
                  <a:pt x="647" y="180"/>
                  <a:pt x="622" y="170"/>
                </a:cubicBezTo>
                <a:cubicBezTo>
                  <a:pt x="612" y="166"/>
                  <a:pt x="593" y="160"/>
                  <a:pt x="593" y="160"/>
                </a:cubicBezTo>
                <a:cubicBezTo>
                  <a:pt x="559" y="161"/>
                  <a:pt x="524" y="161"/>
                  <a:pt x="491" y="165"/>
                </a:cubicBezTo>
                <a:cubicBezTo>
                  <a:pt x="480" y="166"/>
                  <a:pt x="462" y="175"/>
                  <a:pt x="462" y="175"/>
                </a:cubicBezTo>
                <a:cubicBezTo>
                  <a:pt x="452" y="222"/>
                  <a:pt x="470" y="222"/>
                  <a:pt x="511" y="233"/>
                </a:cubicBezTo>
                <a:cubicBezTo>
                  <a:pt x="533" y="248"/>
                  <a:pt x="556" y="252"/>
                  <a:pt x="583" y="257"/>
                </a:cubicBezTo>
                <a:cubicBezTo>
                  <a:pt x="613" y="249"/>
                  <a:pt x="632" y="252"/>
                  <a:pt x="642" y="223"/>
                </a:cubicBezTo>
                <a:cubicBezTo>
                  <a:pt x="629" y="174"/>
                  <a:pt x="619" y="182"/>
                  <a:pt x="608" y="223"/>
                </a:cubicBezTo>
                <a:cubicBezTo>
                  <a:pt x="611" y="250"/>
                  <a:pt x="617" y="269"/>
                  <a:pt x="646" y="282"/>
                </a:cubicBezTo>
                <a:cubicBezTo>
                  <a:pt x="656" y="286"/>
                  <a:pt x="680" y="291"/>
                  <a:pt x="680" y="291"/>
                </a:cubicBezTo>
                <a:cubicBezTo>
                  <a:pt x="735" y="284"/>
                  <a:pt x="744" y="292"/>
                  <a:pt x="734" y="233"/>
                </a:cubicBezTo>
                <a:cubicBezTo>
                  <a:pt x="730" y="214"/>
                  <a:pt x="712" y="182"/>
                  <a:pt x="695" y="175"/>
                </a:cubicBezTo>
                <a:cubicBezTo>
                  <a:pt x="685" y="170"/>
                  <a:pt x="666" y="165"/>
                  <a:pt x="666" y="165"/>
                </a:cubicBezTo>
                <a:cubicBezTo>
                  <a:pt x="624" y="175"/>
                  <a:pt x="598" y="184"/>
                  <a:pt x="583" y="228"/>
                </a:cubicBezTo>
                <a:cubicBezTo>
                  <a:pt x="587" y="256"/>
                  <a:pt x="584" y="272"/>
                  <a:pt x="612" y="282"/>
                </a:cubicBezTo>
                <a:cubicBezTo>
                  <a:pt x="651" y="318"/>
                  <a:pt x="601" y="274"/>
                  <a:pt x="646" y="306"/>
                </a:cubicBezTo>
                <a:cubicBezTo>
                  <a:pt x="682" y="331"/>
                  <a:pt x="707" y="373"/>
                  <a:pt x="753" y="383"/>
                </a:cubicBezTo>
                <a:cubicBezTo>
                  <a:pt x="778" y="373"/>
                  <a:pt x="783" y="369"/>
                  <a:pt x="792" y="345"/>
                </a:cubicBezTo>
                <a:cubicBezTo>
                  <a:pt x="786" y="295"/>
                  <a:pt x="788" y="228"/>
                  <a:pt x="729" y="219"/>
                </a:cubicBezTo>
                <a:cubicBezTo>
                  <a:pt x="685" y="223"/>
                  <a:pt x="684" y="224"/>
                  <a:pt x="661" y="257"/>
                </a:cubicBezTo>
                <a:cubicBezTo>
                  <a:pt x="653" y="286"/>
                  <a:pt x="663" y="314"/>
                  <a:pt x="680" y="340"/>
                </a:cubicBezTo>
                <a:cubicBezTo>
                  <a:pt x="686" y="349"/>
                  <a:pt x="688" y="366"/>
                  <a:pt x="700" y="369"/>
                </a:cubicBezTo>
                <a:cubicBezTo>
                  <a:pt x="729" y="375"/>
                  <a:pt x="716" y="371"/>
                  <a:pt x="739" y="379"/>
                </a:cubicBezTo>
                <a:cubicBezTo>
                  <a:pt x="752" y="364"/>
                  <a:pt x="766" y="359"/>
                  <a:pt x="772" y="340"/>
                </a:cubicBezTo>
                <a:cubicBezTo>
                  <a:pt x="767" y="313"/>
                  <a:pt x="765" y="306"/>
                  <a:pt x="739" y="316"/>
                </a:cubicBezTo>
                <a:cubicBezTo>
                  <a:pt x="712" y="353"/>
                  <a:pt x="714" y="434"/>
                  <a:pt x="763" y="451"/>
                </a:cubicBezTo>
                <a:cubicBezTo>
                  <a:pt x="786" y="475"/>
                  <a:pt x="832" y="484"/>
                  <a:pt x="845" y="446"/>
                </a:cubicBezTo>
                <a:cubicBezTo>
                  <a:pt x="843" y="428"/>
                  <a:pt x="846" y="409"/>
                  <a:pt x="840" y="393"/>
                </a:cubicBezTo>
                <a:cubicBezTo>
                  <a:pt x="834" y="378"/>
                  <a:pt x="780" y="375"/>
                  <a:pt x="772" y="374"/>
                </a:cubicBezTo>
                <a:cubicBezTo>
                  <a:pt x="748" y="382"/>
                  <a:pt x="739" y="391"/>
                  <a:pt x="729" y="413"/>
                </a:cubicBezTo>
                <a:cubicBezTo>
                  <a:pt x="732" y="427"/>
                  <a:pt x="729" y="444"/>
                  <a:pt x="739" y="456"/>
                </a:cubicBezTo>
                <a:cubicBezTo>
                  <a:pt x="756" y="476"/>
                  <a:pt x="778" y="479"/>
                  <a:pt x="802" y="485"/>
                </a:cubicBezTo>
                <a:cubicBezTo>
                  <a:pt x="833" y="507"/>
                  <a:pt x="852" y="483"/>
                  <a:pt x="874" y="461"/>
                </a:cubicBezTo>
                <a:cubicBezTo>
                  <a:pt x="877" y="449"/>
                  <a:pt x="877" y="359"/>
                  <a:pt x="865" y="349"/>
                </a:cubicBezTo>
                <a:cubicBezTo>
                  <a:pt x="859" y="344"/>
                  <a:pt x="851" y="346"/>
                  <a:pt x="845" y="345"/>
                </a:cubicBezTo>
                <a:cubicBezTo>
                  <a:pt x="833" y="348"/>
                  <a:pt x="764" y="381"/>
                  <a:pt x="826" y="369"/>
                </a:cubicBezTo>
                <a:cubicBezTo>
                  <a:pt x="834" y="349"/>
                  <a:pt x="844" y="331"/>
                  <a:pt x="850" y="311"/>
                </a:cubicBezTo>
                <a:cubicBezTo>
                  <a:pt x="845" y="277"/>
                  <a:pt x="854" y="258"/>
                  <a:pt x="821" y="267"/>
                </a:cubicBezTo>
                <a:cubicBezTo>
                  <a:pt x="802" y="279"/>
                  <a:pt x="794" y="283"/>
                  <a:pt x="802" y="306"/>
                </a:cubicBezTo>
                <a:cubicBezTo>
                  <a:pt x="842" y="238"/>
                  <a:pt x="812" y="208"/>
                  <a:pt x="758" y="194"/>
                </a:cubicBezTo>
                <a:cubicBezTo>
                  <a:pt x="720" y="201"/>
                  <a:pt x="722" y="213"/>
                  <a:pt x="714" y="248"/>
                </a:cubicBezTo>
                <a:cubicBezTo>
                  <a:pt x="737" y="269"/>
                  <a:pt x="744" y="261"/>
                  <a:pt x="763" y="238"/>
                </a:cubicBezTo>
                <a:cubicBezTo>
                  <a:pt x="782" y="178"/>
                  <a:pt x="767" y="146"/>
                  <a:pt x="719" y="126"/>
                </a:cubicBezTo>
                <a:cubicBezTo>
                  <a:pt x="674" y="133"/>
                  <a:pt x="679" y="126"/>
                  <a:pt x="666" y="165"/>
                </a:cubicBezTo>
                <a:cubicBezTo>
                  <a:pt x="669" y="174"/>
                  <a:pt x="667" y="187"/>
                  <a:pt x="675" y="194"/>
                </a:cubicBezTo>
                <a:cubicBezTo>
                  <a:pt x="679" y="197"/>
                  <a:pt x="686" y="189"/>
                  <a:pt x="690" y="185"/>
                </a:cubicBezTo>
                <a:cubicBezTo>
                  <a:pt x="702" y="169"/>
                  <a:pt x="705" y="144"/>
                  <a:pt x="709" y="126"/>
                </a:cubicBezTo>
                <a:cubicBezTo>
                  <a:pt x="703" y="86"/>
                  <a:pt x="697" y="82"/>
                  <a:pt x="661" y="73"/>
                </a:cubicBezTo>
                <a:cubicBezTo>
                  <a:pt x="637" y="85"/>
                  <a:pt x="633" y="91"/>
                  <a:pt x="627" y="117"/>
                </a:cubicBezTo>
                <a:cubicBezTo>
                  <a:pt x="641" y="150"/>
                  <a:pt x="648" y="153"/>
                  <a:pt x="671" y="122"/>
                </a:cubicBezTo>
                <a:cubicBezTo>
                  <a:pt x="677" y="97"/>
                  <a:pt x="677" y="82"/>
                  <a:pt x="656" y="68"/>
                </a:cubicBezTo>
                <a:cubicBezTo>
                  <a:pt x="643" y="34"/>
                  <a:pt x="601" y="46"/>
                  <a:pt x="569" y="44"/>
                </a:cubicBezTo>
                <a:cubicBezTo>
                  <a:pt x="545" y="48"/>
                  <a:pt x="533" y="49"/>
                  <a:pt x="525" y="73"/>
                </a:cubicBezTo>
                <a:cubicBezTo>
                  <a:pt x="535" y="114"/>
                  <a:pt x="560" y="101"/>
                  <a:pt x="569" y="68"/>
                </a:cubicBezTo>
                <a:cubicBezTo>
                  <a:pt x="564" y="35"/>
                  <a:pt x="564" y="11"/>
                  <a:pt x="530" y="0"/>
                </a:cubicBezTo>
                <a:cubicBezTo>
                  <a:pt x="502" y="9"/>
                  <a:pt x="480" y="14"/>
                  <a:pt x="457" y="29"/>
                </a:cubicBezTo>
                <a:cubicBezTo>
                  <a:pt x="451" y="46"/>
                  <a:pt x="446" y="64"/>
                  <a:pt x="443" y="83"/>
                </a:cubicBezTo>
                <a:cubicBezTo>
                  <a:pt x="464" y="113"/>
                  <a:pt x="469" y="117"/>
                  <a:pt x="496" y="136"/>
                </a:cubicBezTo>
                <a:cubicBezTo>
                  <a:pt x="510" y="128"/>
                  <a:pt x="530" y="125"/>
                  <a:pt x="540" y="112"/>
                </a:cubicBezTo>
                <a:cubicBezTo>
                  <a:pt x="546" y="102"/>
                  <a:pt x="539" y="88"/>
                  <a:pt x="535" y="78"/>
                </a:cubicBezTo>
                <a:cubicBezTo>
                  <a:pt x="524" y="50"/>
                  <a:pt x="456" y="17"/>
                  <a:pt x="428" y="10"/>
                </a:cubicBezTo>
                <a:cubicBezTo>
                  <a:pt x="383" y="14"/>
                  <a:pt x="365" y="19"/>
                  <a:pt x="336" y="49"/>
                </a:cubicBezTo>
                <a:cubicBezTo>
                  <a:pt x="328" y="70"/>
                  <a:pt x="312" y="109"/>
                  <a:pt x="351" y="97"/>
                </a:cubicBezTo>
                <a:cubicBezTo>
                  <a:pt x="379" y="52"/>
                  <a:pt x="326" y="54"/>
                  <a:pt x="297" y="49"/>
                </a:cubicBezTo>
                <a:cubicBezTo>
                  <a:pt x="262" y="52"/>
                  <a:pt x="234" y="43"/>
                  <a:pt x="225" y="78"/>
                </a:cubicBezTo>
                <a:cubicBezTo>
                  <a:pt x="250" y="120"/>
                  <a:pt x="293" y="137"/>
                  <a:pt x="341" y="146"/>
                </a:cubicBezTo>
                <a:cubicBezTo>
                  <a:pt x="352" y="142"/>
                  <a:pt x="365" y="143"/>
                  <a:pt x="375" y="136"/>
                </a:cubicBezTo>
                <a:cubicBezTo>
                  <a:pt x="386" y="127"/>
                  <a:pt x="399" y="102"/>
                  <a:pt x="399" y="102"/>
                </a:cubicBezTo>
                <a:cubicBezTo>
                  <a:pt x="397" y="94"/>
                  <a:pt x="398" y="84"/>
                  <a:pt x="394" y="78"/>
                </a:cubicBezTo>
                <a:cubicBezTo>
                  <a:pt x="387" y="68"/>
                  <a:pt x="371" y="69"/>
                  <a:pt x="360" y="68"/>
                </a:cubicBezTo>
                <a:cubicBezTo>
                  <a:pt x="340" y="65"/>
                  <a:pt x="321" y="64"/>
                  <a:pt x="302" y="63"/>
                </a:cubicBezTo>
                <a:cubicBezTo>
                  <a:pt x="271" y="64"/>
                  <a:pt x="240" y="65"/>
                  <a:pt x="210" y="68"/>
                </a:cubicBezTo>
                <a:cubicBezTo>
                  <a:pt x="201" y="68"/>
                  <a:pt x="192" y="67"/>
                  <a:pt x="186" y="73"/>
                </a:cubicBezTo>
                <a:cubicBezTo>
                  <a:pt x="180" y="77"/>
                  <a:pt x="167" y="119"/>
                  <a:pt x="162" y="131"/>
                </a:cubicBezTo>
                <a:cubicBezTo>
                  <a:pt x="176" y="186"/>
                  <a:pt x="190" y="175"/>
                  <a:pt x="244" y="189"/>
                </a:cubicBezTo>
                <a:cubicBezTo>
                  <a:pt x="259" y="192"/>
                  <a:pt x="292" y="199"/>
                  <a:pt x="292" y="199"/>
                </a:cubicBezTo>
                <a:cubicBezTo>
                  <a:pt x="318" y="196"/>
                  <a:pt x="350" y="202"/>
                  <a:pt x="360" y="175"/>
                </a:cubicBezTo>
                <a:cubicBezTo>
                  <a:pt x="357" y="168"/>
                  <a:pt x="356" y="160"/>
                  <a:pt x="351" y="156"/>
                </a:cubicBezTo>
                <a:cubicBezTo>
                  <a:pt x="342" y="149"/>
                  <a:pt x="322" y="146"/>
                  <a:pt x="322" y="146"/>
                </a:cubicBezTo>
                <a:cubicBezTo>
                  <a:pt x="273" y="152"/>
                  <a:pt x="244" y="143"/>
                  <a:pt x="215" y="175"/>
                </a:cubicBezTo>
                <a:cubicBezTo>
                  <a:pt x="223" y="205"/>
                  <a:pt x="230" y="200"/>
                  <a:pt x="259" y="189"/>
                </a:cubicBezTo>
                <a:cubicBezTo>
                  <a:pt x="287" y="160"/>
                  <a:pt x="304" y="152"/>
                  <a:pt x="259" y="136"/>
                </a:cubicBezTo>
                <a:cubicBezTo>
                  <a:pt x="202" y="139"/>
                  <a:pt x="190" y="139"/>
                  <a:pt x="147" y="151"/>
                </a:cubicBezTo>
                <a:cubicBezTo>
                  <a:pt x="140" y="156"/>
                  <a:pt x="119" y="168"/>
                  <a:pt x="118" y="180"/>
                </a:cubicBezTo>
                <a:cubicBezTo>
                  <a:pt x="112" y="225"/>
                  <a:pt x="155" y="250"/>
                  <a:pt x="191" y="262"/>
                </a:cubicBezTo>
                <a:cubicBezTo>
                  <a:pt x="234" y="254"/>
                  <a:pt x="218" y="250"/>
                  <a:pt x="244" y="219"/>
                </a:cubicBezTo>
                <a:cubicBezTo>
                  <a:pt x="229" y="189"/>
                  <a:pt x="224" y="189"/>
                  <a:pt x="191" y="185"/>
                </a:cubicBezTo>
                <a:cubicBezTo>
                  <a:pt x="155" y="186"/>
                  <a:pt x="119" y="183"/>
                  <a:pt x="84" y="189"/>
                </a:cubicBezTo>
                <a:cubicBezTo>
                  <a:pt x="71" y="191"/>
                  <a:pt x="83" y="216"/>
                  <a:pt x="84" y="219"/>
                </a:cubicBezTo>
                <a:cubicBezTo>
                  <a:pt x="90" y="241"/>
                  <a:pt x="94" y="250"/>
                  <a:pt x="118" y="257"/>
                </a:cubicBezTo>
                <a:cubicBezTo>
                  <a:pt x="145" y="253"/>
                  <a:pt x="162" y="259"/>
                  <a:pt x="171" y="233"/>
                </a:cubicBezTo>
                <a:cubicBezTo>
                  <a:pt x="124" y="216"/>
                  <a:pt x="107" y="224"/>
                  <a:pt x="45" y="228"/>
                </a:cubicBezTo>
                <a:cubicBezTo>
                  <a:pt x="1" y="243"/>
                  <a:pt x="65" y="334"/>
                  <a:pt x="89" y="349"/>
                </a:cubicBezTo>
                <a:cubicBezTo>
                  <a:pt x="100" y="347"/>
                  <a:pt x="112" y="348"/>
                  <a:pt x="123" y="345"/>
                </a:cubicBezTo>
                <a:cubicBezTo>
                  <a:pt x="159" y="334"/>
                  <a:pt x="117" y="305"/>
                  <a:pt x="103" y="301"/>
                </a:cubicBezTo>
                <a:cubicBezTo>
                  <a:pt x="91" y="302"/>
                  <a:pt x="79" y="300"/>
                  <a:pt x="69" y="306"/>
                </a:cubicBezTo>
                <a:cubicBezTo>
                  <a:pt x="64" y="308"/>
                  <a:pt x="66" y="315"/>
                  <a:pt x="65" y="320"/>
                </a:cubicBezTo>
                <a:cubicBezTo>
                  <a:pt x="61" y="329"/>
                  <a:pt x="55" y="349"/>
                  <a:pt x="55" y="349"/>
                </a:cubicBezTo>
                <a:cubicBezTo>
                  <a:pt x="69" y="412"/>
                  <a:pt x="64" y="409"/>
                  <a:pt x="132" y="403"/>
                </a:cubicBezTo>
                <a:cubicBezTo>
                  <a:pt x="161" y="385"/>
                  <a:pt x="167" y="384"/>
                  <a:pt x="152" y="354"/>
                </a:cubicBezTo>
                <a:cubicBezTo>
                  <a:pt x="103" y="357"/>
                  <a:pt x="98" y="353"/>
                  <a:pt x="65" y="364"/>
                </a:cubicBezTo>
                <a:cubicBezTo>
                  <a:pt x="54" y="367"/>
                  <a:pt x="35" y="374"/>
                  <a:pt x="35" y="374"/>
                </a:cubicBezTo>
                <a:cubicBezTo>
                  <a:pt x="0" y="446"/>
                  <a:pt x="39" y="466"/>
                  <a:pt x="94" y="485"/>
                </a:cubicBezTo>
                <a:cubicBezTo>
                  <a:pt x="127" y="477"/>
                  <a:pt x="162" y="470"/>
                  <a:pt x="191" y="451"/>
                </a:cubicBezTo>
                <a:cubicBezTo>
                  <a:pt x="209" y="421"/>
                  <a:pt x="219" y="383"/>
                  <a:pt x="229" y="349"/>
                </a:cubicBezTo>
                <a:cubicBezTo>
                  <a:pt x="221" y="321"/>
                  <a:pt x="195" y="296"/>
                  <a:pt x="166" y="296"/>
                </a:cubicBezTo>
              </a:path>
            </a:pathLst>
          </a:custGeom>
          <a:noFill/>
          <a:ln w="28575" cap="flat" cmpd="sng">
            <a:solidFill>
              <a:srgbClr val="660000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9785" name="AutoShape 9"/>
          <p:cNvSpPr>
            <a:spLocks/>
          </p:cNvSpPr>
          <p:nvPr/>
        </p:nvSpPr>
        <p:spPr bwMode="auto">
          <a:xfrm>
            <a:off x="4011613" y="692150"/>
            <a:ext cx="4400550" cy="2403475"/>
          </a:xfrm>
          <a:prstGeom prst="wedgeEllipseCallout">
            <a:avLst>
              <a:gd name="adj1" fmla="val -98991"/>
              <a:gd name="adj2" fmla="val 58255"/>
            </a:avLst>
          </a:prstGeom>
          <a:solidFill>
            <a:srgbClr val="FFCC00"/>
          </a:solidFill>
          <a:ln w="57150">
            <a:solidFill>
              <a:srgbClr val="CC0000"/>
            </a:solidFill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pPr>
              <a:spcBef>
                <a:spcPts val="1400"/>
              </a:spcBef>
            </a:pPr>
            <a:r>
              <a:rPr lang="en-US" sz="3600" b="1">
                <a:solidFill>
                  <a:schemeClr val="tx2"/>
                </a:solidFill>
                <a:ea typeface="Geneva" charset="0"/>
                <a:cs typeface="Geneva" charset="0"/>
              </a:rPr>
              <a:t>Any Questions??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97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uack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5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"/>
            <a:ext cx="8229600" cy="57832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Which of the following is not a component of cell membranes?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Nucleotides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Carbohydrates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Proteins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Cholesterol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Phospholipids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"/>
            <a:ext cx="8229600" cy="5783263"/>
          </a:xfrm>
        </p:spPr>
        <p:txBody>
          <a:bodyPr/>
          <a:lstStyle/>
          <a:p>
            <a:pPr marL="514350" indent="-514350">
              <a:buNone/>
            </a:pPr>
            <a:r>
              <a:rPr lang="en-US" dirty="0" smtClean="0"/>
              <a:t>2.  The fluid mosaic model of the cell membrane states that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Proteins are embedded in the </a:t>
            </a:r>
            <a:r>
              <a:rPr lang="en-US" dirty="0" err="1" smtClean="0"/>
              <a:t>phospholipid</a:t>
            </a:r>
            <a:r>
              <a:rPr lang="en-US" dirty="0" smtClean="0"/>
              <a:t> bi-layer.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Hydrophobic regions of proteins are on the external surface of the membrane, exposed to water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Membranes are composed only of lipids and phosphates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The hydrophilic tails of phospholipids are adjacent to each other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Proteins exist in the membrane sandwiched between </a:t>
            </a:r>
            <a:r>
              <a:rPr lang="en-US" dirty="0" err="1" smtClean="0"/>
              <a:t>phospholipid</a:t>
            </a:r>
            <a:r>
              <a:rPr lang="en-US" dirty="0" smtClean="0"/>
              <a:t> layers.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3991</TotalTime>
  <Words>757</Words>
  <Application>Microsoft Macintosh PowerPoint</Application>
  <PresentationFormat>On-screen Show (4:3)</PresentationFormat>
  <Paragraphs>177</Paragraphs>
  <Slides>20</Slides>
  <Notes>15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The Cell Membrane (Ch. 7)  </vt:lpstr>
      <vt:lpstr>Phospholipids</vt:lpstr>
      <vt:lpstr>Arranged as a Phospholipid bilayer</vt:lpstr>
      <vt:lpstr>Cell membrane defines cell</vt:lpstr>
      <vt:lpstr>Cell membrane must be more than lipids… </vt:lpstr>
      <vt:lpstr>Permeability to polar molecules?</vt:lpstr>
      <vt:lpstr>Cell membrane is more than lipids…</vt:lpstr>
      <vt:lpstr>Slide 8</vt:lpstr>
      <vt:lpstr>Classes of amino acids</vt:lpstr>
      <vt:lpstr>Classes of amino acids</vt:lpstr>
      <vt:lpstr>Protein domains anchor molecule</vt:lpstr>
      <vt:lpstr>Examples</vt:lpstr>
      <vt:lpstr>Many Functions of Membrane Proteins</vt:lpstr>
      <vt:lpstr>Membrane Proteins</vt:lpstr>
      <vt:lpstr>Membrane is a collage of proteins &amp; other molecules embedded in the fluid matrix of the lipid bilayer</vt:lpstr>
      <vt:lpstr>Membrane carbohydrates </vt:lpstr>
      <vt:lpstr>Slide 17</vt:lpstr>
      <vt:lpstr>Review Questions</vt:lpstr>
      <vt:lpstr>Slide 19</vt:lpstr>
      <vt:lpstr>Slide 20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1.4 Cell Membrane</dc:title>
  <dc:subject/>
  <dc:creator>Kim Foglia/David Knuffke</dc:creator>
  <cp:keywords/>
  <dc:description/>
  <cp:lastModifiedBy>Office 2004 Test Drive User</cp:lastModifiedBy>
  <cp:revision>168</cp:revision>
  <cp:lastPrinted>2007-11-05T03:00:20Z</cp:lastPrinted>
  <dcterms:created xsi:type="dcterms:W3CDTF">2010-12-02T17:14:57Z</dcterms:created>
  <dcterms:modified xsi:type="dcterms:W3CDTF">2010-12-02T17:18:00Z</dcterms:modified>
  <cp:category/>
</cp:coreProperties>
</file>