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media/audio1.bin" ContentType="audio/unknown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tags/tag3.xml" ContentType="application/vnd.openxmlformats-officedocument.presentationml.tags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793" r:id="rId1"/>
  </p:sldMasterIdLst>
  <p:notesMasterIdLst>
    <p:notesMasterId r:id="rId23"/>
  </p:notesMasterIdLst>
  <p:handoutMasterIdLst>
    <p:handoutMasterId r:id="rId24"/>
  </p:handoutMasterIdLst>
  <p:sldIdLst>
    <p:sldId id="408" r:id="rId2"/>
    <p:sldId id="324" r:id="rId3"/>
    <p:sldId id="325" r:id="rId4"/>
    <p:sldId id="326" r:id="rId5"/>
    <p:sldId id="327" r:id="rId6"/>
    <p:sldId id="411" r:id="rId7"/>
    <p:sldId id="328" r:id="rId8"/>
    <p:sldId id="387" r:id="rId9"/>
    <p:sldId id="388" r:id="rId10"/>
    <p:sldId id="389" r:id="rId11"/>
    <p:sldId id="400" r:id="rId12"/>
    <p:sldId id="401" r:id="rId13"/>
    <p:sldId id="402" r:id="rId14"/>
    <p:sldId id="403" r:id="rId15"/>
    <p:sldId id="404" r:id="rId16"/>
    <p:sldId id="416" r:id="rId17"/>
    <p:sldId id="405" r:id="rId18"/>
    <p:sldId id="406" r:id="rId19"/>
    <p:sldId id="414" r:id="rId20"/>
    <p:sldId id="415" r:id="rId21"/>
    <p:sldId id="417" r:id="rId22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A9FF"/>
    <a:srgbClr val="006300"/>
    <a:srgbClr val="000000"/>
    <a:srgbClr val="CC0000"/>
    <a:srgbClr val="FFEA18"/>
    <a:srgbClr val="0F116A"/>
    <a:srgbClr val="80FF00"/>
    <a:srgbClr val="0040A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2696" y="-912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25" d="100"/>
          <a:sy n="125" d="100"/>
        </p:scale>
        <p:origin x="-2960" y="-10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096000" y="86868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b="1"/>
            </a:lvl1pPr>
          </a:lstStyle>
          <a:p>
            <a:pPr>
              <a:defRPr/>
            </a:pPr>
            <a:fld id="{BC052BBB-8A7B-7945-A42A-A8DEBE545043}" type="slidenum">
              <a:rPr lang="en-US"/>
              <a:pPr>
                <a:defRPr/>
              </a:pPr>
              <a:t>‹#›</a:t>
            </a:fld>
            <a:endParaRPr lang="en-US" sz="1200"/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228600" y="141288"/>
            <a:ext cx="64008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tabLst>
                <a:tab pos="6170613" algn="r"/>
              </a:tabLst>
              <a:defRPr/>
            </a:pPr>
            <a:r>
              <a:rPr lang="en-US" sz="1100" b="1" dirty="0" smtClean="0"/>
              <a:t>Deer Park High School	Mr.  Knuffke</a:t>
            </a:r>
            <a:endParaRPr lang="en-US" sz="1800" b="1" dirty="0" smtClean="0"/>
          </a:p>
          <a:p>
            <a:pPr>
              <a:tabLst>
                <a:tab pos="6170613" algn="r"/>
              </a:tabLst>
              <a:defRPr/>
            </a:pPr>
            <a:r>
              <a:rPr lang="en-US" sz="1400" b="1" dirty="0" smtClean="0"/>
              <a:t>AP Biology</a:t>
            </a:r>
            <a:endParaRPr lang="en-US" sz="1400" b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</a:defRPr>
            </a:lvl1pPr>
          </a:lstStyle>
          <a:p>
            <a:pPr>
              <a:defRPr/>
            </a:pPr>
            <a:fld id="{8789EBAD-466F-7448-9277-BB127AD5C7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628650" indent="-17145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30E518-6639-A040-ADF5-DDEB33552B76}" type="slidenum">
              <a:rPr lang="en-US"/>
              <a:pPr/>
              <a:t>1</a:t>
            </a:fld>
            <a:endParaRPr lang="en-US"/>
          </a:p>
        </p:txBody>
      </p:sp>
      <p:sp>
        <p:nvSpPr>
          <p:cNvPr id="410626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6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A339D0-5D4A-5D47-ADFE-182F19401719}" type="slidenum">
              <a:rPr lang="en-US"/>
              <a:pPr/>
              <a:t>2</a:t>
            </a:fld>
            <a:endParaRPr lang="en-US"/>
          </a:p>
        </p:txBody>
      </p:sp>
      <p:sp>
        <p:nvSpPr>
          <p:cNvPr id="4720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4F972D-7517-DF44-BC0C-641A141F3142}" type="slidenum">
              <a:rPr lang="en-US"/>
              <a:pPr/>
              <a:t>3</a:t>
            </a:fld>
            <a:endParaRPr lang="en-US"/>
          </a:p>
        </p:txBody>
      </p:sp>
      <p:sp>
        <p:nvSpPr>
          <p:cNvPr id="4741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4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429BE0-687F-0247-9C95-B245621CF72B}" type="slidenum">
              <a:rPr lang="en-US"/>
              <a:pPr/>
              <a:t>4</a:t>
            </a:fld>
            <a:endParaRPr lang="en-US"/>
          </a:p>
        </p:txBody>
      </p:sp>
      <p:sp>
        <p:nvSpPr>
          <p:cNvPr id="4413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8D5978-8FF8-A94E-94C2-C0DD2CDCFF6E}" type="slidenum">
              <a:rPr lang="en-US"/>
              <a:pPr/>
              <a:t>5</a:t>
            </a:fld>
            <a:endParaRPr lang="en-US"/>
          </a:p>
        </p:txBody>
      </p:sp>
      <p:sp>
        <p:nvSpPr>
          <p:cNvPr id="4372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3E2D26-D558-EF4B-9467-A393EC49F8F1}" type="slidenum">
              <a:rPr lang="en-US"/>
              <a:pPr/>
              <a:t>7</a:t>
            </a:fld>
            <a:endParaRPr lang="en-US"/>
          </a:p>
        </p:txBody>
      </p:sp>
      <p:sp>
        <p:nvSpPr>
          <p:cNvPr id="4392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60BCA7-E64F-AD40-A558-8E7D7A94F6C6}" type="slidenum">
              <a:rPr lang="en-US"/>
              <a:pPr/>
              <a:t>17</a:t>
            </a:fld>
            <a:endParaRPr lang="en-US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/>
          <a:lstStyle/>
          <a:p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38BDCE-0530-8C47-B57F-A228D32EC19B}" type="slidenum">
              <a:rPr lang="en-US"/>
              <a:pPr/>
              <a:t>18</a:t>
            </a:fld>
            <a:endParaRPr lang="en-US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/>
          <a:lstStyle/>
          <a:p>
            <a:r>
              <a:rPr lang="en-US" b="1">
                <a:latin typeface="Times New Roman" charset="0"/>
                <a:ea typeface="ＭＳ Ｐゴシック" charset="-128"/>
                <a:cs typeface="ＭＳ Ｐゴシック" charset="-128"/>
              </a:rPr>
              <a:t>Answer</a:t>
            </a:r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:  d</a:t>
            </a:r>
            <a:endParaRPr lang="en-US" b="1">
              <a:latin typeface="Times New Roman" charset="0"/>
              <a:ea typeface="ＭＳ Ｐゴシック" charset="-128"/>
              <a:cs typeface="ＭＳ Ｐゴシック" charset="-128"/>
            </a:endParaRPr>
          </a:p>
          <a:p>
            <a:r>
              <a:rPr lang="en-US" b="1">
                <a:latin typeface="Times New Roman" charset="0"/>
                <a:ea typeface="ＭＳ Ｐゴシック" charset="-128"/>
                <a:cs typeface="ＭＳ Ｐゴシック" charset="-128"/>
              </a:rPr>
              <a:t>Source</a:t>
            </a:r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: Taylor - </a:t>
            </a:r>
            <a:r>
              <a:rPr lang="en-US" i="1">
                <a:latin typeface="Times New Roman" charset="0"/>
                <a:ea typeface="ＭＳ Ｐゴシック" charset="-128"/>
                <a:cs typeface="ＭＳ Ｐゴシック" charset="-128"/>
              </a:rPr>
              <a:t>Student Study Guide for Biology</a:t>
            </a:r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, Sixth Edition, Test Your Knowledge Question #16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38BDCE-0530-8C47-B57F-A228D32EC19B}" type="slidenum">
              <a:rPr lang="en-US"/>
              <a:pPr/>
              <a:t>19</a:t>
            </a:fld>
            <a:endParaRPr lang="en-US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/>
          <a:lstStyle/>
          <a:p>
            <a:r>
              <a:rPr lang="en-US" b="1">
                <a:latin typeface="Times New Roman" charset="0"/>
                <a:ea typeface="ＭＳ Ｐゴシック" charset="-128"/>
                <a:cs typeface="ＭＳ Ｐゴシック" charset="-128"/>
              </a:rPr>
              <a:t>Answer</a:t>
            </a:r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:  d</a:t>
            </a:r>
            <a:endParaRPr lang="en-US" b="1">
              <a:latin typeface="Times New Roman" charset="0"/>
              <a:ea typeface="ＭＳ Ｐゴシック" charset="-128"/>
              <a:cs typeface="ＭＳ Ｐゴシック" charset="-128"/>
            </a:endParaRPr>
          </a:p>
          <a:p>
            <a:r>
              <a:rPr lang="en-US" b="1">
                <a:latin typeface="Times New Roman" charset="0"/>
                <a:ea typeface="ＭＳ Ｐゴシック" charset="-128"/>
                <a:cs typeface="ＭＳ Ｐゴシック" charset="-128"/>
              </a:rPr>
              <a:t>Source</a:t>
            </a:r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: Taylor - </a:t>
            </a:r>
            <a:r>
              <a:rPr lang="en-US" i="1">
                <a:latin typeface="Times New Roman" charset="0"/>
                <a:ea typeface="ＭＳ Ｐゴシック" charset="-128"/>
                <a:cs typeface="ＭＳ Ｐゴシック" charset="-128"/>
              </a:rPr>
              <a:t>Student Study Guide for Biology</a:t>
            </a:r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, Sixth Edition, Test Your Knowledge Question #16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38BDCE-0530-8C47-B57F-A228D32EC19B}" type="slidenum">
              <a:rPr lang="en-US"/>
              <a:pPr/>
              <a:t>20</a:t>
            </a:fld>
            <a:endParaRPr lang="en-US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/>
          <a:lstStyle/>
          <a:p>
            <a:r>
              <a:rPr lang="en-US" b="1">
                <a:latin typeface="Times New Roman" charset="0"/>
                <a:ea typeface="ＭＳ Ｐゴシック" charset="-128"/>
                <a:cs typeface="ＭＳ Ｐゴシック" charset="-128"/>
              </a:rPr>
              <a:t>Answer</a:t>
            </a:r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:  d</a:t>
            </a:r>
            <a:endParaRPr lang="en-US" b="1">
              <a:latin typeface="Times New Roman" charset="0"/>
              <a:ea typeface="ＭＳ Ｐゴシック" charset="-128"/>
              <a:cs typeface="ＭＳ Ｐゴシック" charset="-128"/>
            </a:endParaRPr>
          </a:p>
          <a:p>
            <a:r>
              <a:rPr lang="en-US" b="1">
                <a:latin typeface="Times New Roman" charset="0"/>
                <a:ea typeface="ＭＳ Ｐゴシック" charset="-128"/>
                <a:cs typeface="ＭＳ Ｐゴシック" charset="-128"/>
              </a:rPr>
              <a:t>Source</a:t>
            </a:r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: Taylor - </a:t>
            </a:r>
            <a:r>
              <a:rPr lang="en-US" i="1">
                <a:latin typeface="Times New Roman" charset="0"/>
                <a:ea typeface="ＭＳ Ｐゴシック" charset="-128"/>
                <a:cs typeface="ＭＳ Ｐゴシック" charset="-128"/>
              </a:rPr>
              <a:t>Student Study Guide for Biology</a:t>
            </a:r>
            <a:r>
              <a:rPr lang="en-US">
                <a:latin typeface="Times New Roman" charset="0"/>
                <a:ea typeface="ＭＳ Ｐゴシック" charset="-128"/>
                <a:cs typeface="ＭＳ Ｐゴシック" charset="-128"/>
              </a:rPr>
              <a:t>, Sixth Edition, Test Your Knowledge Question #16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2006-2007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21729-E11D-6446-A7E8-66863DA37C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F3194-35FA-7D49-9385-C1EEBCB7574C}" type="datetime1">
              <a:rPr lang="en-US"/>
              <a:pPr>
                <a:defRPr/>
              </a:pPr>
              <a:t>9/11/10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062C1-6BD4-8D4D-8834-F270F8786021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89C75-D16C-D247-8106-275A48063972}" type="datetime1">
              <a:rPr lang="en-US"/>
              <a:pPr>
                <a:defRPr/>
              </a:pPr>
              <a:t>9/11/10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3C7AE-C8CB-C94A-9AD5-BA36309FD148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1D9B3-520C-D043-BCDE-C6AB3E5D4631}" type="datetime1">
              <a:rPr lang="en-US"/>
              <a:pPr>
                <a:defRPr/>
              </a:pPr>
              <a:t>9/11/10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793F8-FB27-D946-B4CC-1A72E69E25DA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38839-F8F1-DA42-9826-6E4D9E77B6B7}" type="datetime1">
              <a:rPr lang="en-US"/>
              <a:pPr>
                <a:defRPr/>
              </a:pPr>
              <a:t>9/11/10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335B3-4147-4A47-803F-97692F38FCDB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995B6-6010-8D4D-89F4-B233BC4BBF7A}" type="datetime1">
              <a:rPr lang="en-US"/>
              <a:pPr>
                <a:defRPr/>
              </a:pPr>
              <a:t>9/11/10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13CDF-8423-2847-9F81-516DF320F2C4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7774A-23B3-304B-9FE2-B0B5F42E6D24}" type="datetime1">
              <a:rPr lang="en-US"/>
              <a:pPr>
                <a:defRPr/>
              </a:pPr>
              <a:t>9/11/10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1426F-9613-1046-B6D5-FAB14F5F907A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891A1-1EAF-2741-8DE3-2CB715169799}" type="datetime1">
              <a:rPr lang="en-US"/>
              <a:pPr>
                <a:defRPr/>
              </a:pPr>
              <a:t>9/11/10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ED577-1AE6-7247-8047-107B4067A1F5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E55F9-9CA6-2C41-AE1F-A3FECB6AF978}" type="datetime1">
              <a:rPr lang="en-US"/>
              <a:pPr>
                <a:defRPr/>
              </a:pPr>
              <a:t>9/11/10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A8A6A-A8A8-8848-B30A-8F989138D740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132DE-7A41-5D42-89BE-51B0BEF9D601}" type="datetime1">
              <a:rPr lang="en-US"/>
              <a:pPr>
                <a:defRPr/>
              </a:pPr>
              <a:t>9/11/10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BA3B2-75AF-924C-9AA7-1FCF025C27EA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5CA3A-DE07-DF44-8ADF-EEC5451A543E}" type="datetime1">
              <a:rPr lang="en-US"/>
              <a:pPr>
                <a:defRPr/>
              </a:pPr>
              <a:t>9/11/10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1E328-5CA7-F243-AFFB-4F9A81F9BE79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2053C2A-744A-9248-876F-172D2C49ED4B}" type="datetime1">
              <a:rPr lang="en-US"/>
              <a:pPr>
                <a:defRPr/>
              </a:pPr>
              <a:t>9/11/10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9C80CA4-69BF-3542-B4AD-00BCE4DC5DFA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hlin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.jpeg"/><Relationship Id="rId5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audio1.bin"/><Relationship Id="rId3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hyperlink" Target="..%5C..%5C..%5C..%5C..%5C..%5C..%5CProgram%20Files%5CTurningPoint%5C2003%5CQuestions.html" TargetMode="External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hyperlink" Target="..%5C..%5C..%5C..%5C..%5C..%5C..%5CProgram%20Files%5CTurningPoint%5C2003%5CQuestions.html" TargetMode="External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hyperlink" Target="..%5C..%5C..%5C..%5C..%5C..%5C..%5CProgram%20Files%5CTurningPoint%5C2003%5CQuestions.html" TargetMode="External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hyperlink" Target="..%5C..%5C..%5C..%5C..%5C..%5C..%5CProgram%20Files%5CTurningPoint%5C2003%5CQuestions.html" TargetMode="External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png"/><Relationship Id="rId1" Type="http://schemas.openxmlformats.org/officeDocument/2006/relationships/video" Target="file://localhost/Users/david/Documents/Teaching/Current%20Courses/AP%20Biology/New--2010/2010%20Powerpoints/5.%20Cells/The%20Inner%20Life%20of%20a%20Cell%20Explained%20HQ.mp4" TargetMode="External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46600" y="5219700"/>
            <a:ext cx="4191000" cy="914400"/>
          </a:xfrm>
        </p:spPr>
        <p:txBody>
          <a:bodyPr/>
          <a:lstStyle/>
          <a:p>
            <a:pPr algn="ctr"/>
            <a:r>
              <a:rPr lang="en-US" dirty="0"/>
              <a:t>Tour of the Cell</a:t>
            </a:r>
            <a:r>
              <a:rPr lang="en-US" dirty="0" smtClean="0"/>
              <a:t> 3</a:t>
            </a:r>
            <a:br>
              <a:rPr lang="en-US" dirty="0" smtClean="0"/>
            </a:br>
            <a:r>
              <a:rPr lang="en-US" dirty="0" smtClean="0"/>
              <a:t>(Ch. 6)</a:t>
            </a:r>
            <a:endParaRPr lang="en-US" dirty="0"/>
          </a:p>
        </p:txBody>
      </p:sp>
      <p:pic>
        <p:nvPicPr>
          <p:cNvPr id="40960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99" r="27000" b="13187"/>
          <a:stretch>
            <a:fillRect/>
          </a:stretch>
        </p:blipFill>
        <p:spPr bwMode="auto">
          <a:xfrm>
            <a:off x="4603885" y="228600"/>
            <a:ext cx="4540116" cy="452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409604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999" r="27000" b="3796"/>
          <a:stretch>
            <a:fillRect/>
          </a:stretch>
        </p:blipFill>
        <p:spPr bwMode="auto">
          <a:xfrm>
            <a:off x="0" y="228600"/>
            <a:ext cx="4584700" cy="5704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464300" cy="762000"/>
          </a:xfrm>
        </p:spPr>
        <p:txBody>
          <a:bodyPr/>
          <a:lstStyle/>
          <a:p>
            <a:r>
              <a:rPr lang="en-US" dirty="0"/>
              <a:t>Cells </a:t>
            </a:r>
            <a:r>
              <a:rPr lang="en-US" dirty="0" err="1"/>
              <a:t>gotta</a:t>
            </a:r>
            <a:r>
              <a:rPr lang="en-US" dirty="0"/>
              <a:t> work to live! </a:t>
            </a:r>
          </a:p>
        </p:txBody>
      </p:sp>
      <p:sp>
        <p:nvSpPr>
          <p:cNvPr id="471044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355600" y="812800"/>
            <a:ext cx="6477000" cy="5257800"/>
          </a:xfrm>
        </p:spPr>
        <p:txBody>
          <a:bodyPr/>
          <a:lstStyle/>
          <a:p>
            <a:r>
              <a:rPr lang="en-US" dirty="0"/>
              <a:t>What jobs do cells have to do?</a:t>
            </a:r>
          </a:p>
          <a:p>
            <a:pPr lvl="1"/>
            <a:r>
              <a:rPr lang="en-US" u="sng" dirty="0">
                <a:solidFill>
                  <a:srgbClr val="CC0000"/>
                </a:solidFill>
              </a:rPr>
              <a:t>make proteins</a:t>
            </a:r>
            <a:endParaRPr lang="en-US" dirty="0"/>
          </a:p>
          <a:p>
            <a:pPr marL="1085850" lvl="2"/>
            <a:r>
              <a:rPr lang="en-US" dirty="0"/>
              <a:t>proteins control </a:t>
            </a:r>
            <a:r>
              <a:rPr lang="en-US" u="sng" dirty="0">
                <a:solidFill>
                  <a:srgbClr val="CC0000"/>
                </a:solidFill>
              </a:rPr>
              <a:t>every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cell function</a:t>
            </a:r>
            <a:endParaRPr lang="en-US" u="sng" dirty="0">
              <a:solidFill>
                <a:srgbClr val="CC0000"/>
              </a:solidFill>
            </a:endParaRPr>
          </a:p>
          <a:p>
            <a:pPr lvl="1"/>
            <a:r>
              <a:rPr lang="en-US" u="sng" dirty="0">
                <a:solidFill>
                  <a:srgbClr val="CC0000"/>
                </a:solidFill>
              </a:rPr>
              <a:t>make energy</a:t>
            </a:r>
            <a:endParaRPr lang="en-US" dirty="0"/>
          </a:p>
          <a:p>
            <a:pPr marL="1085850" lvl="2"/>
            <a:r>
              <a:rPr lang="en-US" dirty="0"/>
              <a:t>for daily life</a:t>
            </a:r>
          </a:p>
          <a:p>
            <a:pPr marL="1085850" lvl="2"/>
            <a:r>
              <a:rPr lang="en-US" dirty="0"/>
              <a:t>for growth</a:t>
            </a:r>
          </a:p>
          <a:p>
            <a:pPr lvl="1"/>
            <a:r>
              <a:rPr lang="en-US" u="sng" dirty="0">
                <a:solidFill>
                  <a:srgbClr val="CC0000"/>
                </a:solidFill>
              </a:rPr>
              <a:t>make more cells</a:t>
            </a:r>
            <a:endParaRPr lang="en-US" dirty="0"/>
          </a:p>
          <a:p>
            <a:pPr marL="1085850" lvl="2"/>
            <a:r>
              <a:rPr lang="en-US" dirty="0"/>
              <a:t>growth</a:t>
            </a:r>
          </a:p>
          <a:p>
            <a:pPr marL="1085850" lvl="2"/>
            <a:r>
              <a:rPr lang="en-US" dirty="0"/>
              <a:t>repair</a:t>
            </a:r>
          </a:p>
          <a:p>
            <a:pPr marL="1085850" lvl="2"/>
            <a:r>
              <a:rPr lang="en-US" dirty="0"/>
              <a:t>renewal</a:t>
            </a:r>
          </a:p>
        </p:txBody>
      </p:sp>
      <p:pic>
        <p:nvPicPr>
          <p:cNvPr id="471045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999" r="27000" b="3796"/>
          <a:stretch>
            <a:fillRect/>
          </a:stretch>
        </p:blipFill>
        <p:spPr bwMode="auto">
          <a:xfrm>
            <a:off x="6400800" y="3733800"/>
            <a:ext cx="24511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99" r="27000" b="13187"/>
          <a:stretch>
            <a:fillRect/>
          </a:stretch>
        </p:blipFill>
        <p:spPr bwMode="auto">
          <a:xfrm>
            <a:off x="5805814" y="850900"/>
            <a:ext cx="2588886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br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5334000" cy="901700"/>
          </a:xfrm>
        </p:spPr>
        <p:txBody>
          <a:bodyPr/>
          <a:lstStyle/>
          <a:p>
            <a:pPr algn="ctr"/>
            <a:r>
              <a:rPr lang="en-US" dirty="0"/>
              <a:t>Making New Cells</a:t>
            </a:r>
          </a:p>
        </p:txBody>
      </p:sp>
      <p:pic>
        <p:nvPicPr>
          <p:cNvPr id="47309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25738" y="1050925"/>
            <a:ext cx="3665537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5921" dir="2700000" algn="ctr" rotWithShape="0">
              <a:srgbClr val="000000">
                <a:alpha val="75000"/>
              </a:srgbClr>
            </a:outerShdw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99" r="27000" b="13187"/>
          <a:stretch>
            <a:fillRect/>
          </a:stretch>
        </p:blipFill>
        <p:spPr bwMode="auto">
          <a:xfrm>
            <a:off x="6618879" y="2628900"/>
            <a:ext cx="2525121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br">
              <a:srgbClr val="000000">
                <a:alpha val="43000"/>
              </a:srgbClr>
            </a:outerShdw>
          </a:effec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999" r="27000" b="3796"/>
          <a:stretch>
            <a:fillRect/>
          </a:stretch>
        </p:blipFill>
        <p:spPr bwMode="auto">
          <a:xfrm>
            <a:off x="228600" y="2171700"/>
            <a:ext cx="24511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26" name="Picture 6"/>
          <p:cNvPicPr>
            <a:picLocks noChangeAspect="1" noChangeArrowheads="1"/>
          </p:cNvPicPr>
          <p:nvPr/>
        </p:nvPicPr>
        <p:blipFill>
          <a:blip r:embed="rId3"/>
          <a:srcRect t="37199" r="7912" b="3000"/>
          <a:stretch>
            <a:fillRect/>
          </a:stretch>
        </p:blipFill>
        <p:spPr bwMode="auto">
          <a:xfrm>
            <a:off x="4292600" y="3805181"/>
            <a:ext cx="4635500" cy="2838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440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771900" cy="1143000"/>
          </a:xfrm>
        </p:spPr>
        <p:txBody>
          <a:bodyPr/>
          <a:lstStyle/>
          <a:p>
            <a:r>
              <a:rPr lang="en-US" dirty="0"/>
              <a:t>Cytoskeleton </a:t>
            </a:r>
          </a:p>
        </p:txBody>
      </p:sp>
      <p:sp>
        <p:nvSpPr>
          <p:cNvPr id="44032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292100" y="1003300"/>
            <a:ext cx="8435975" cy="5384800"/>
          </a:xfrm>
        </p:spPr>
        <p:txBody>
          <a:bodyPr/>
          <a:lstStyle/>
          <a:p>
            <a:r>
              <a:rPr lang="en-US" sz="2800" dirty="0"/>
              <a:t>Function</a:t>
            </a:r>
          </a:p>
          <a:p>
            <a:pPr lvl="1">
              <a:lnSpc>
                <a:spcPct val="90000"/>
              </a:lnSpc>
              <a:buClrTx/>
            </a:pPr>
            <a:r>
              <a:rPr lang="en-US" dirty="0"/>
              <a:t>structural support</a:t>
            </a:r>
            <a:r>
              <a:rPr lang="en-US" sz="2400" dirty="0"/>
              <a:t> </a:t>
            </a:r>
            <a:endParaRPr lang="en-US" sz="2400" dirty="0" smtClean="0"/>
          </a:p>
          <a:p>
            <a:pPr lvl="2">
              <a:lnSpc>
                <a:spcPct val="90000"/>
              </a:lnSpc>
              <a:buClrTx/>
            </a:pPr>
            <a:r>
              <a:rPr lang="en-US" dirty="0" smtClean="0"/>
              <a:t>Maintains cell shape</a:t>
            </a:r>
          </a:p>
          <a:p>
            <a:pPr lvl="2">
              <a:lnSpc>
                <a:spcPct val="90000"/>
              </a:lnSpc>
              <a:buClrTx/>
            </a:pPr>
            <a:r>
              <a:rPr lang="en-US" dirty="0" smtClean="0"/>
              <a:t>Anchorage </a:t>
            </a:r>
            <a:r>
              <a:rPr lang="en-US" dirty="0"/>
              <a:t>for organelles</a:t>
            </a:r>
          </a:p>
          <a:p>
            <a:pPr lvl="3">
              <a:buClrTx/>
            </a:pPr>
            <a:r>
              <a:rPr lang="en-US" sz="2400" dirty="0"/>
              <a:t>protein fibers</a:t>
            </a:r>
          </a:p>
          <a:p>
            <a:pPr lvl="4"/>
            <a:r>
              <a:rPr lang="en-US" sz="2400" u="sng" dirty="0">
                <a:solidFill>
                  <a:srgbClr val="CC0000"/>
                </a:solidFill>
              </a:rPr>
              <a:t>microfilaments</a:t>
            </a:r>
            <a:r>
              <a:rPr lang="en-US" sz="2400" dirty="0"/>
              <a:t>, </a:t>
            </a:r>
            <a:r>
              <a:rPr lang="en-US" sz="2400" u="sng" dirty="0">
                <a:solidFill>
                  <a:srgbClr val="CC0000"/>
                </a:solidFill>
              </a:rPr>
              <a:t>intermediate filaments</a:t>
            </a:r>
            <a:r>
              <a:rPr lang="en-US" sz="2400" dirty="0"/>
              <a:t>, </a:t>
            </a:r>
            <a:r>
              <a:rPr lang="en-US" sz="2400" u="sng" dirty="0">
                <a:solidFill>
                  <a:srgbClr val="CC0000"/>
                </a:solidFill>
              </a:rPr>
              <a:t>microtubules</a:t>
            </a:r>
            <a:endParaRPr lang="en-US" sz="2400" dirty="0"/>
          </a:p>
          <a:p>
            <a:pPr lvl="1">
              <a:lnSpc>
                <a:spcPct val="90000"/>
              </a:lnSpc>
              <a:buClrTx/>
            </a:pPr>
            <a:r>
              <a:rPr lang="en-US" dirty="0"/>
              <a:t>motility</a:t>
            </a:r>
            <a:endParaRPr lang="en-US" sz="2400" dirty="0"/>
          </a:p>
          <a:p>
            <a:pPr lvl="2">
              <a:lnSpc>
                <a:spcPct val="90000"/>
              </a:lnSpc>
              <a:buClrTx/>
            </a:pPr>
            <a:r>
              <a:rPr lang="en-US" dirty="0"/>
              <a:t>cell locomotion</a:t>
            </a:r>
          </a:p>
          <a:p>
            <a:pPr lvl="2">
              <a:lnSpc>
                <a:spcPct val="90000"/>
              </a:lnSpc>
              <a:buClr>
                <a:srgbClr val="000080"/>
              </a:buClr>
            </a:pPr>
            <a:r>
              <a:rPr lang="en-US" u="sng" dirty="0">
                <a:solidFill>
                  <a:srgbClr val="CC0000"/>
                </a:solidFill>
              </a:rPr>
              <a:t>cilia</a:t>
            </a:r>
            <a:r>
              <a:rPr lang="en-US" dirty="0"/>
              <a:t>, </a:t>
            </a:r>
            <a:r>
              <a:rPr lang="en-US" u="sng" dirty="0">
                <a:solidFill>
                  <a:srgbClr val="CC0000"/>
                </a:solidFill>
              </a:rPr>
              <a:t>flagella</a:t>
            </a:r>
            <a:r>
              <a:rPr lang="en-US" dirty="0"/>
              <a:t>, etc.</a:t>
            </a:r>
            <a:endParaRPr lang="en-US" sz="2000" dirty="0"/>
          </a:p>
          <a:p>
            <a:pPr lvl="1"/>
            <a:r>
              <a:rPr lang="en-US" dirty="0"/>
              <a:t>regulation</a:t>
            </a:r>
            <a:r>
              <a:rPr lang="en-US" sz="2400" dirty="0"/>
              <a:t> </a:t>
            </a:r>
          </a:p>
          <a:p>
            <a:pPr lvl="2"/>
            <a:r>
              <a:rPr lang="en-US" dirty="0"/>
              <a:t>organizes structures </a:t>
            </a:r>
            <a:br>
              <a:rPr lang="en-US" dirty="0"/>
            </a:br>
            <a:r>
              <a:rPr lang="en-US" dirty="0"/>
              <a:t> &amp; activities of cell</a:t>
            </a:r>
          </a:p>
        </p:txBody>
      </p:sp>
      <p:pic>
        <p:nvPicPr>
          <p:cNvPr id="4403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8738" y="381000"/>
            <a:ext cx="2287587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5921" dir="2700000" algn="ctr" rotWithShape="0">
              <a:srgbClr val="00000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36234" name="Text Box 10"/>
          <p:cNvSpPr txBox="1">
            <a:spLocks noChangeArrowheads="1"/>
          </p:cNvSpPr>
          <p:nvPr/>
        </p:nvSpPr>
        <p:spPr bwMode="auto">
          <a:xfrm>
            <a:off x="6813550" y="5626100"/>
            <a:ext cx="2330450" cy="1231900"/>
          </a:xfrm>
          <a:prstGeom prst="rect">
            <a:avLst/>
          </a:prstGeom>
          <a:solidFill>
            <a:schemeClr val="bg1">
              <a:alpha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buClr>
                <a:srgbClr val="000080"/>
              </a:buClr>
              <a:buFont typeface="Wingdings" charset="2"/>
              <a:buChar char="§"/>
            </a:pPr>
            <a:r>
              <a:rPr lang="en-US" b="1" dirty="0"/>
              <a:t> </a:t>
            </a:r>
            <a:r>
              <a:rPr lang="en-US" b="1" dirty="0" err="1">
                <a:solidFill>
                  <a:srgbClr val="CC0000"/>
                </a:solidFill>
              </a:rPr>
              <a:t>actin</a:t>
            </a:r>
            <a:endParaRPr lang="en-US" b="1" dirty="0"/>
          </a:p>
          <a:p>
            <a:pPr algn="l">
              <a:buClr>
                <a:srgbClr val="000080"/>
              </a:buClr>
              <a:buFont typeface="Wingdings" charset="2"/>
              <a:buChar char="§"/>
            </a:pPr>
            <a:r>
              <a:rPr lang="en-US" b="1" dirty="0"/>
              <a:t> </a:t>
            </a:r>
            <a:r>
              <a:rPr lang="en-US" b="1" dirty="0">
                <a:solidFill>
                  <a:srgbClr val="008000"/>
                </a:solidFill>
              </a:rPr>
              <a:t>microtubule</a:t>
            </a:r>
            <a:endParaRPr lang="en-US" b="1" dirty="0"/>
          </a:p>
          <a:p>
            <a:pPr algn="l">
              <a:buClr>
                <a:srgbClr val="000080"/>
              </a:buClr>
              <a:buFont typeface="Wingdings" charset="2"/>
              <a:buChar char="§"/>
            </a:pPr>
            <a:r>
              <a:rPr lang="en-US" b="1" dirty="0"/>
              <a:t> </a:t>
            </a:r>
            <a:r>
              <a:rPr lang="en-US" b="1" dirty="0">
                <a:solidFill>
                  <a:srgbClr val="0080FF"/>
                </a:solidFill>
              </a:rPr>
              <a:t>nuclei</a:t>
            </a:r>
            <a:endParaRPr lang="en-US" b="1" dirty="0"/>
          </a:p>
        </p:txBody>
      </p:sp>
      <p:sp>
        <p:nvSpPr>
          <p:cNvPr id="436231" name="Rectangle 7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3530600" cy="782638"/>
          </a:xfrm>
          <a:solidFill>
            <a:schemeClr val="tx1">
              <a:alpha val="39000"/>
            </a:schemeClr>
          </a:solidFill>
          <a:ln/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Cytoskeleton </a:t>
            </a:r>
          </a:p>
        </p:txBody>
      </p:sp>
      <p:pic>
        <p:nvPicPr>
          <p:cNvPr id="436233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64238" y="371475"/>
            <a:ext cx="3057525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5921" dir="2700000" algn="ctr" rotWithShape="0">
              <a:srgbClr val="000000">
                <a:alpha val="7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900" y="-23912"/>
            <a:ext cx="8191500" cy="688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2997200" cy="1143000"/>
          </a:xfrm>
        </p:spPr>
        <p:txBody>
          <a:bodyPr/>
          <a:lstStyle/>
          <a:p>
            <a:r>
              <a:rPr lang="en-US" dirty="0" err="1"/>
              <a:t>Centrioles</a:t>
            </a:r>
            <a:r>
              <a:rPr lang="en-US" dirty="0"/>
              <a:t> </a:t>
            </a:r>
          </a:p>
        </p:txBody>
      </p:sp>
      <p:pic>
        <p:nvPicPr>
          <p:cNvPr id="438276" name="Picture 4"/>
          <p:cNvPicPr>
            <a:picLocks noChangeAspect="1" noChangeArrowheads="1"/>
          </p:cNvPicPr>
          <p:nvPr/>
        </p:nvPicPr>
        <p:blipFill>
          <a:blip r:embed="rId3"/>
          <a:srcRect l="57600" b="11899"/>
          <a:stretch>
            <a:fillRect/>
          </a:stretch>
        </p:blipFill>
        <p:spPr bwMode="auto">
          <a:xfrm>
            <a:off x="5262563" y="171450"/>
            <a:ext cx="3716337" cy="392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438277" name="Rectangle 5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292100" y="1003300"/>
            <a:ext cx="7772400" cy="2039938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buClrTx/>
            </a:pPr>
            <a:r>
              <a:rPr lang="en-US" sz="2600" dirty="0"/>
              <a:t>Cell division</a:t>
            </a:r>
          </a:p>
          <a:p>
            <a:pPr lvl="1">
              <a:lnSpc>
                <a:spcPct val="90000"/>
              </a:lnSpc>
              <a:buClrTx/>
            </a:pPr>
            <a:r>
              <a:rPr lang="en-US" sz="2400" dirty="0"/>
              <a:t>in animal cells, pair of </a:t>
            </a:r>
            <a:r>
              <a:rPr lang="en-US" sz="2400" u="sng" dirty="0" err="1">
                <a:solidFill>
                  <a:srgbClr val="CC0000"/>
                </a:solidFill>
              </a:rPr>
              <a:t>centrioles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organize </a:t>
            </a:r>
            <a:r>
              <a:rPr lang="en-US" sz="2400" u="sng" dirty="0">
                <a:solidFill>
                  <a:srgbClr val="CC0000"/>
                </a:solidFill>
              </a:rPr>
              <a:t>microtubules</a:t>
            </a:r>
          </a:p>
          <a:p>
            <a:pPr lvl="2">
              <a:lnSpc>
                <a:spcPct val="90000"/>
              </a:lnSpc>
            </a:pPr>
            <a:r>
              <a:rPr lang="en-US" u="sng" dirty="0">
                <a:solidFill>
                  <a:srgbClr val="CC0000"/>
                </a:solidFill>
              </a:rPr>
              <a:t>spindle fibers</a:t>
            </a:r>
            <a:r>
              <a:rPr lang="en-US" dirty="0"/>
              <a:t> </a:t>
            </a:r>
          </a:p>
          <a:p>
            <a:pPr lvl="1">
              <a:lnSpc>
                <a:spcPct val="90000"/>
              </a:lnSpc>
              <a:buClrTx/>
            </a:pPr>
            <a:r>
              <a:rPr lang="en-US" sz="2400" dirty="0"/>
              <a:t>guide chromosomes in </a:t>
            </a:r>
            <a:r>
              <a:rPr lang="en-US" sz="2400" u="sng" dirty="0">
                <a:solidFill>
                  <a:srgbClr val="CC0000"/>
                </a:solidFill>
              </a:rPr>
              <a:t>mitosis</a:t>
            </a:r>
            <a:endParaRPr lang="en-US" sz="2400" dirty="0"/>
          </a:p>
        </p:txBody>
      </p:sp>
      <p:pic>
        <p:nvPicPr>
          <p:cNvPr id="438281" name="Picture 9"/>
          <p:cNvPicPr>
            <a:picLocks noChangeAspect="1" noChangeArrowheads="1"/>
          </p:cNvPicPr>
          <p:nvPr/>
        </p:nvPicPr>
        <p:blipFill>
          <a:blip r:embed="rId4"/>
          <a:srcRect l="57744" t="1843" r="9023" b="47919"/>
          <a:stretch>
            <a:fillRect/>
          </a:stretch>
        </p:blipFill>
        <p:spPr bwMode="auto">
          <a:xfrm>
            <a:off x="2085975" y="3495675"/>
            <a:ext cx="2576513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pic>
        <p:nvPicPr>
          <p:cNvPr id="438280" name="Picture 8" descr="12-02-EukChromosomes"/>
          <p:cNvPicPr>
            <a:picLocks noChangeAspect="1" noChangeArrowheads="1"/>
          </p:cNvPicPr>
          <p:nvPr/>
        </p:nvPicPr>
        <p:blipFill>
          <a:blip r:embed="rId5"/>
          <a:srcRect l="22501" t="12675" r="22501" b="22816"/>
          <a:stretch>
            <a:fillRect/>
          </a:stretch>
        </p:blipFill>
        <p:spPr bwMode="auto">
          <a:xfrm>
            <a:off x="5514975" y="4346575"/>
            <a:ext cx="2786063" cy="231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1498600" y="723900"/>
            <a:ext cx="5295900" cy="58674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934200" cy="635000"/>
          </a:xfrm>
        </p:spPr>
        <p:txBody>
          <a:bodyPr/>
          <a:lstStyle/>
          <a:p>
            <a:pPr eaLnBrk="1" hangingPunct="1"/>
            <a:r>
              <a:rPr lang="en-US" sz="3200" dirty="0">
                <a:ea typeface="ＭＳ Ｐゴシック" charset="-128"/>
                <a:cs typeface="ＭＳ Ｐゴシック" charset="-128"/>
              </a:rPr>
              <a:t>Motor proteins and the cytoskeleton</a:t>
            </a:r>
          </a:p>
        </p:txBody>
      </p:sp>
      <p:pic>
        <p:nvPicPr>
          <p:cNvPr id="13517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92263" y="752475"/>
            <a:ext cx="5100637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172" name="Text Box 6"/>
          <p:cNvSpPr txBox="1">
            <a:spLocks noChangeArrowheads="1"/>
          </p:cNvSpPr>
          <p:nvPr/>
        </p:nvSpPr>
        <p:spPr bwMode="auto">
          <a:xfrm>
            <a:off x="3708400" y="977900"/>
            <a:ext cx="673100" cy="274638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kumimoji="1" lang="en-US" sz="1200"/>
              <a:t>Vesicle</a:t>
            </a: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1409700" y="1092200"/>
            <a:ext cx="5410200" cy="5407025"/>
            <a:chOff x="888" y="688"/>
            <a:chExt cx="3408" cy="3406"/>
          </a:xfrm>
        </p:grpSpPr>
        <p:sp>
          <p:nvSpPr>
            <p:cNvPr id="135174" name="Text Box 7"/>
            <p:cNvSpPr txBox="1">
              <a:spLocks noChangeArrowheads="1"/>
            </p:cNvSpPr>
            <p:nvPr/>
          </p:nvSpPr>
          <p:spPr bwMode="auto">
            <a:xfrm>
              <a:off x="1553" y="688"/>
              <a:ext cx="303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ATP</a:t>
              </a:r>
            </a:p>
          </p:txBody>
        </p:sp>
        <p:sp>
          <p:nvSpPr>
            <p:cNvPr id="135175" name="Text Box 8"/>
            <p:cNvSpPr txBox="1">
              <a:spLocks noChangeArrowheads="1"/>
            </p:cNvSpPr>
            <p:nvPr/>
          </p:nvSpPr>
          <p:spPr bwMode="auto">
            <a:xfrm>
              <a:off x="2803" y="816"/>
              <a:ext cx="680" cy="288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/>
                <a:t>Receptor for</a:t>
              </a:r>
            </a:p>
            <a:p>
              <a:pPr eaLnBrk="0" hangingPunct="0"/>
              <a:r>
                <a:rPr kumimoji="1" lang="en-US" sz="1200"/>
                <a:t>motor protein</a:t>
              </a:r>
            </a:p>
          </p:txBody>
        </p:sp>
        <p:sp>
          <p:nvSpPr>
            <p:cNvPr id="135176" name="Text Box 9"/>
            <p:cNvSpPr txBox="1">
              <a:spLocks noChangeArrowheads="1"/>
            </p:cNvSpPr>
            <p:nvPr/>
          </p:nvSpPr>
          <p:spPr bwMode="auto">
            <a:xfrm>
              <a:off x="1640" y="1413"/>
              <a:ext cx="760" cy="288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/>
                <a:t>Motor protein</a:t>
              </a:r>
            </a:p>
            <a:p>
              <a:pPr eaLnBrk="0" hangingPunct="0"/>
              <a:r>
                <a:rPr kumimoji="1" lang="en-US" sz="1200"/>
                <a:t>(ATP powered)</a:t>
              </a:r>
            </a:p>
          </p:txBody>
        </p:sp>
        <p:sp>
          <p:nvSpPr>
            <p:cNvPr id="135177" name="Text Box 10"/>
            <p:cNvSpPr txBox="1">
              <a:spLocks noChangeArrowheads="1"/>
            </p:cNvSpPr>
            <p:nvPr/>
          </p:nvSpPr>
          <p:spPr bwMode="auto">
            <a:xfrm>
              <a:off x="2691" y="1413"/>
              <a:ext cx="755" cy="288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/>
                <a:t>Microtubule</a:t>
              </a:r>
            </a:p>
            <a:p>
              <a:pPr eaLnBrk="0" hangingPunct="0"/>
              <a:r>
                <a:rPr kumimoji="1" lang="en-US" sz="1200"/>
                <a:t>of cytoskeleton</a:t>
              </a:r>
            </a:p>
          </p:txBody>
        </p:sp>
        <p:sp>
          <p:nvSpPr>
            <p:cNvPr id="135178" name="Text Box 11"/>
            <p:cNvSpPr txBox="1">
              <a:spLocks noChangeArrowheads="1"/>
            </p:cNvSpPr>
            <p:nvPr/>
          </p:nvSpPr>
          <p:spPr bwMode="auto">
            <a:xfrm>
              <a:off x="968" y="1696"/>
              <a:ext cx="3021" cy="288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 b="1"/>
                <a:t>(a)</a:t>
              </a:r>
              <a:r>
                <a:rPr kumimoji="1" lang="en-US" sz="1200"/>
                <a:t>  Motor proteins that attach to receptors on organelles can “walk”</a:t>
              </a:r>
            </a:p>
            <a:p>
              <a:pPr eaLnBrk="0" hangingPunct="0"/>
              <a:r>
                <a:rPr kumimoji="1" lang="en-US" sz="1200"/>
                <a:t>the organelles along microtubules or, in some cases, microfilaments.</a:t>
              </a:r>
            </a:p>
          </p:txBody>
        </p:sp>
        <p:sp>
          <p:nvSpPr>
            <p:cNvPr id="135179" name="Text Box 12"/>
            <p:cNvSpPr txBox="1">
              <a:spLocks noChangeArrowheads="1"/>
            </p:cNvSpPr>
            <p:nvPr/>
          </p:nvSpPr>
          <p:spPr bwMode="auto">
            <a:xfrm>
              <a:off x="1172" y="1968"/>
              <a:ext cx="610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Microtubule</a:t>
              </a:r>
            </a:p>
          </p:txBody>
        </p:sp>
        <p:sp>
          <p:nvSpPr>
            <p:cNvPr id="135180" name="Text Box 13"/>
            <p:cNvSpPr txBox="1">
              <a:spLocks noChangeArrowheads="1"/>
            </p:cNvSpPr>
            <p:nvPr/>
          </p:nvSpPr>
          <p:spPr bwMode="auto">
            <a:xfrm>
              <a:off x="1961" y="1953"/>
              <a:ext cx="472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Vesicles</a:t>
              </a:r>
            </a:p>
          </p:txBody>
        </p:sp>
        <p:sp>
          <p:nvSpPr>
            <p:cNvPr id="135181" name="Text Box 14"/>
            <p:cNvSpPr txBox="1">
              <a:spLocks noChangeArrowheads="1"/>
            </p:cNvSpPr>
            <p:nvPr/>
          </p:nvSpPr>
          <p:spPr bwMode="auto">
            <a:xfrm>
              <a:off x="3812" y="1977"/>
              <a:ext cx="464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0.25 µm</a:t>
              </a:r>
            </a:p>
          </p:txBody>
        </p:sp>
        <p:sp>
          <p:nvSpPr>
            <p:cNvPr id="135182" name="Text Box 15"/>
            <p:cNvSpPr txBox="1">
              <a:spLocks noChangeArrowheads="1"/>
            </p:cNvSpPr>
            <p:nvPr/>
          </p:nvSpPr>
          <p:spPr bwMode="auto">
            <a:xfrm>
              <a:off x="888" y="3576"/>
              <a:ext cx="3408" cy="518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 b="1" dirty="0"/>
                <a:t>(</a:t>
              </a:r>
              <a:r>
                <a:rPr kumimoji="1" lang="en-US" sz="1200" b="1" dirty="0" err="1"/>
                <a:t>b</a:t>
              </a:r>
              <a:r>
                <a:rPr kumimoji="1" lang="en-US" sz="1200" b="1" dirty="0"/>
                <a:t>)</a:t>
              </a:r>
              <a:r>
                <a:rPr kumimoji="1" lang="en-US" sz="1200" dirty="0"/>
                <a:t>  Vesicles containing neurotransmitters migrate to the tips of nerve cell </a:t>
              </a:r>
            </a:p>
            <a:p>
              <a:pPr eaLnBrk="0" hangingPunct="0"/>
              <a:r>
                <a:rPr kumimoji="1" lang="en-US" sz="1200" dirty="0"/>
                <a:t>       axons via the mechanism in (a). In this SEM of a squid giant axon, two </a:t>
              </a:r>
              <a:br>
                <a:rPr kumimoji="1" lang="en-US" sz="1200" dirty="0"/>
              </a:br>
              <a:r>
                <a:rPr kumimoji="1" lang="en-US" sz="1200" dirty="0"/>
                <a:t>       vesicles can be seen moving along a microtubule. (A separate part of the </a:t>
              </a:r>
              <a:br>
                <a:rPr kumimoji="1" lang="en-US" sz="1200" dirty="0"/>
              </a:br>
              <a:r>
                <a:rPr kumimoji="1" lang="en-US" sz="1200" dirty="0"/>
                <a:t>       experiment provided the evidence that they were in fact moving.)</a:t>
              </a:r>
            </a:p>
          </p:txBody>
        </p:sp>
        <p:sp>
          <p:nvSpPr>
            <p:cNvPr id="135183" name="Line 16"/>
            <p:cNvSpPr>
              <a:spLocks noChangeShapeType="1"/>
            </p:cNvSpPr>
            <p:nvPr/>
          </p:nvSpPr>
          <p:spPr bwMode="auto">
            <a:xfrm>
              <a:off x="1480" y="2112"/>
              <a:ext cx="8" cy="10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84" name="Line 17"/>
            <p:cNvSpPr>
              <a:spLocks noChangeShapeType="1"/>
            </p:cNvSpPr>
            <p:nvPr/>
          </p:nvSpPr>
          <p:spPr bwMode="auto">
            <a:xfrm flipH="1">
              <a:off x="2059" y="2108"/>
              <a:ext cx="144" cy="6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85" name="Line 18"/>
            <p:cNvSpPr>
              <a:spLocks noChangeShapeType="1"/>
            </p:cNvSpPr>
            <p:nvPr/>
          </p:nvSpPr>
          <p:spPr bwMode="auto">
            <a:xfrm>
              <a:off x="2208" y="2096"/>
              <a:ext cx="336" cy="6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86" name="Line 19"/>
            <p:cNvSpPr>
              <a:spLocks noChangeShapeType="1"/>
            </p:cNvSpPr>
            <p:nvPr/>
          </p:nvSpPr>
          <p:spPr bwMode="auto">
            <a:xfrm flipH="1">
              <a:off x="2160" y="1184"/>
              <a:ext cx="240" cy="2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87" name="Line 20"/>
            <p:cNvSpPr>
              <a:spLocks noChangeShapeType="1"/>
            </p:cNvSpPr>
            <p:nvPr/>
          </p:nvSpPr>
          <p:spPr bwMode="auto">
            <a:xfrm>
              <a:off x="3024" y="128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88" name="Line 21"/>
            <p:cNvSpPr>
              <a:spLocks noChangeShapeType="1"/>
            </p:cNvSpPr>
            <p:nvPr/>
          </p:nvSpPr>
          <p:spPr bwMode="auto">
            <a:xfrm>
              <a:off x="2544" y="896"/>
              <a:ext cx="2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Cillia and Flagella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14300" y="712788"/>
            <a:ext cx="8743950" cy="5810250"/>
            <a:chOff x="40" y="425"/>
            <a:chExt cx="5508" cy="3660"/>
          </a:xfrm>
          <a:effectLst/>
        </p:grpSpPr>
        <p:pic>
          <p:nvPicPr>
            <p:cNvPr id="136196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80" y="480"/>
              <a:ext cx="3830" cy="34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</p:pic>
        <p:sp>
          <p:nvSpPr>
            <p:cNvPr id="136197" name="Text Box 6"/>
            <p:cNvSpPr txBox="1">
              <a:spLocks noChangeArrowheads="1"/>
            </p:cNvSpPr>
            <p:nvPr/>
          </p:nvSpPr>
          <p:spPr bwMode="auto">
            <a:xfrm>
              <a:off x="48" y="425"/>
              <a:ext cx="1671" cy="86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 b="1"/>
                <a:t>(a) Motion of flagella.</a:t>
              </a:r>
              <a:r>
                <a:rPr kumimoji="1" lang="en-US" sz="1200"/>
                <a:t> A flagellum</a:t>
              </a:r>
            </a:p>
            <a:p>
              <a:pPr eaLnBrk="0" hangingPunct="0"/>
              <a:r>
                <a:rPr kumimoji="1" lang="en-US" sz="1200"/>
                <a:t>      usually undulates, its snakelike</a:t>
              </a:r>
            </a:p>
            <a:p>
              <a:pPr eaLnBrk="0" hangingPunct="0"/>
              <a:r>
                <a:rPr kumimoji="1" lang="en-US" sz="1200"/>
                <a:t>      motion driving a cell in the same</a:t>
              </a:r>
            </a:p>
            <a:p>
              <a:pPr eaLnBrk="0" hangingPunct="0"/>
              <a:r>
                <a:rPr kumimoji="1" lang="en-US" sz="1200"/>
                <a:t>      direction as the axis of the</a:t>
              </a:r>
            </a:p>
            <a:p>
              <a:pPr eaLnBrk="0" hangingPunct="0"/>
              <a:r>
                <a:rPr kumimoji="1" lang="en-US" sz="1200"/>
                <a:t>      flagellum. Propulsion of a human</a:t>
              </a:r>
            </a:p>
            <a:p>
              <a:pPr eaLnBrk="0" hangingPunct="0"/>
              <a:r>
                <a:rPr kumimoji="1" lang="en-US" sz="1200"/>
                <a:t>      sperm cell is an example of </a:t>
              </a:r>
            </a:p>
            <a:p>
              <a:pPr eaLnBrk="0" hangingPunct="0"/>
              <a:r>
                <a:rPr kumimoji="1" lang="en-US" sz="1200"/>
                <a:t>      flagellate locomotion (LM). </a:t>
              </a:r>
            </a:p>
          </p:txBody>
        </p:sp>
        <p:sp>
          <p:nvSpPr>
            <p:cNvPr id="136198" name="Text Box 7"/>
            <p:cNvSpPr txBox="1">
              <a:spLocks noChangeArrowheads="1"/>
            </p:cNvSpPr>
            <p:nvPr/>
          </p:nvSpPr>
          <p:spPr bwMode="auto">
            <a:xfrm>
              <a:off x="40" y="2286"/>
              <a:ext cx="1728" cy="978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 b="1"/>
                <a:t>(b) Motion of cilia.</a:t>
              </a:r>
              <a:r>
                <a:rPr kumimoji="1" lang="en-US" sz="1200"/>
                <a:t> Cilia have a back-</a:t>
              </a:r>
            </a:p>
            <a:p>
              <a:pPr eaLnBrk="0" hangingPunct="0"/>
              <a:r>
                <a:rPr kumimoji="1" lang="en-US" sz="1200"/>
                <a:t>      and-forth motion that moves the </a:t>
              </a:r>
            </a:p>
            <a:p>
              <a:pPr eaLnBrk="0" hangingPunct="0"/>
              <a:r>
                <a:rPr kumimoji="1" lang="en-US" sz="1200"/>
                <a:t>      cell in a direction perpendicular </a:t>
              </a:r>
            </a:p>
            <a:p>
              <a:pPr eaLnBrk="0" hangingPunct="0"/>
              <a:r>
                <a:rPr kumimoji="1" lang="en-US" sz="1200"/>
                <a:t>      to the axis of the cilium. A dense </a:t>
              </a:r>
            </a:p>
            <a:p>
              <a:pPr eaLnBrk="0" hangingPunct="0"/>
              <a:r>
                <a:rPr kumimoji="1" lang="en-US" sz="1200"/>
                <a:t>      nap of cilia, beating at a rate of </a:t>
              </a:r>
            </a:p>
            <a:p>
              <a:pPr eaLnBrk="0" hangingPunct="0"/>
              <a:r>
                <a:rPr kumimoji="1" lang="en-US" sz="1200"/>
                <a:t>      about 40 to 60 strokes a second, </a:t>
              </a:r>
            </a:p>
            <a:p>
              <a:pPr eaLnBrk="0" hangingPunct="0"/>
              <a:r>
                <a:rPr kumimoji="1" lang="en-US" sz="1200"/>
                <a:t>      covers this </a:t>
              </a:r>
              <a:r>
                <a:rPr kumimoji="1" lang="en-US" sz="1200" i="1"/>
                <a:t>colpidium,</a:t>
              </a:r>
              <a:r>
                <a:rPr kumimoji="1" lang="en-US" sz="1200"/>
                <a:t> a</a:t>
              </a:r>
            </a:p>
            <a:p>
              <a:pPr eaLnBrk="0" hangingPunct="0"/>
              <a:r>
                <a:rPr kumimoji="1" lang="en-US" sz="1200"/>
                <a:t>      freshwater  protozoan (SEM).</a:t>
              </a:r>
            </a:p>
          </p:txBody>
        </p:sp>
        <p:sp>
          <p:nvSpPr>
            <p:cNvPr id="136199" name="Text Box 8"/>
            <p:cNvSpPr txBox="1">
              <a:spLocks noChangeArrowheads="1"/>
            </p:cNvSpPr>
            <p:nvPr/>
          </p:nvSpPr>
          <p:spPr bwMode="auto">
            <a:xfrm>
              <a:off x="2100" y="531"/>
              <a:ext cx="1052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Direction of swimming</a:t>
              </a:r>
            </a:p>
          </p:txBody>
        </p:sp>
        <p:sp>
          <p:nvSpPr>
            <p:cNvPr id="136200" name="Text Box 9"/>
            <p:cNvSpPr txBox="1">
              <a:spLocks noChangeArrowheads="1"/>
            </p:cNvSpPr>
            <p:nvPr/>
          </p:nvSpPr>
          <p:spPr bwMode="auto">
            <a:xfrm>
              <a:off x="1757" y="2387"/>
              <a:ext cx="1563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Direction of organism’s movement</a:t>
              </a:r>
            </a:p>
          </p:txBody>
        </p:sp>
        <p:sp>
          <p:nvSpPr>
            <p:cNvPr id="136201" name="Text Box 10"/>
            <p:cNvSpPr txBox="1">
              <a:spLocks noChangeArrowheads="1"/>
            </p:cNvSpPr>
            <p:nvPr/>
          </p:nvSpPr>
          <p:spPr bwMode="auto">
            <a:xfrm>
              <a:off x="1930" y="2808"/>
              <a:ext cx="654" cy="288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/>
                <a:t>Direction of</a:t>
              </a:r>
            </a:p>
            <a:p>
              <a:pPr eaLnBrk="0" hangingPunct="0"/>
              <a:r>
                <a:rPr kumimoji="1" lang="en-US" sz="1200"/>
                <a:t>active stroke</a:t>
              </a:r>
            </a:p>
          </p:txBody>
        </p:sp>
        <p:sp>
          <p:nvSpPr>
            <p:cNvPr id="136202" name="Text Box 11"/>
            <p:cNvSpPr txBox="1">
              <a:spLocks noChangeArrowheads="1"/>
            </p:cNvSpPr>
            <p:nvPr/>
          </p:nvSpPr>
          <p:spPr bwMode="auto">
            <a:xfrm>
              <a:off x="2637" y="2816"/>
              <a:ext cx="771" cy="288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/>
                <a:t>Direction of</a:t>
              </a:r>
            </a:p>
            <a:p>
              <a:pPr eaLnBrk="0" hangingPunct="0"/>
              <a:r>
                <a:rPr kumimoji="1" lang="en-US" sz="1200"/>
                <a:t>recovery stroke</a:t>
              </a:r>
            </a:p>
          </p:txBody>
        </p:sp>
        <p:sp>
          <p:nvSpPr>
            <p:cNvPr id="136203" name="Text Box 12"/>
            <p:cNvSpPr txBox="1">
              <a:spLocks noChangeArrowheads="1"/>
            </p:cNvSpPr>
            <p:nvPr/>
          </p:nvSpPr>
          <p:spPr bwMode="auto">
            <a:xfrm>
              <a:off x="5164" y="3912"/>
              <a:ext cx="384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15 µm</a:t>
              </a:r>
            </a:p>
          </p:txBody>
        </p:sp>
        <p:sp>
          <p:nvSpPr>
            <p:cNvPr id="136204" name="Text Box 13"/>
            <p:cNvSpPr txBox="1">
              <a:spLocks noChangeArrowheads="1"/>
            </p:cNvSpPr>
            <p:nvPr/>
          </p:nvSpPr>
          <p:spPr bwMode="auto">
            <a:xfrm>
              <a:off x="5162" y="2040"/>
              <a:ext cx="331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1 µm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1"/>
          <p:cNvGrpSpPr>
            <a:grpSpLocks/>
          </p:cNvGrpSpPr>
          <p:nvPr/>
        </p:nvGrpSpPr>
        <p:grpSpPr bwMode="auto">
          <a:xfrm>
            <a:off x="52388" y="1066800"/>
            <a:ext cx="8709025" cy="5473700"/>
            <a:chOff x="33" y="672"/>
            <a:chExt cx="5486" cy="3448"/>
          </a:xfrm>
        </p:grpSpPr>
        <p:pic>
          <p:nvPicPr>
            <p:cNvPr id="137221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61" y="672"/>
              <a:ext cx="4958" cy="3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7222" name="Text Box 9"/>
            <p:cNvSpPr txBox="1">
              <a:spLocks noChangeArrowheads="1"/>
            </p:cNvSpPr>
            <p:nvPr/>
          </p:nvSpPr>
          <p:spPr bwMode="auto">
            <a:xfrm>
              <a:off x="3625" y="747"/>
              <a:ext cx="877" cy="288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/>
                <a:t>Outer microtubule</a:t>
              </a:r>
            </a:p>
            <a:p>
              <a:pPr eaLnBrk="0" hangingPunct="0"/>
              <a:r>
                <a:rPr kumimoji="1" lang="en-US" sz="1200"/>
                <a:t>doublet</a:t>
              </a:r>
            </a:p>
          </p:txBody>
        </p:sp>
        <p:sp>
          <p:nvSpPr>
            <p:cNvPr id="137223" name="Line 34"/>
            <p:cNvSpPr>
              <a:spLocks noChangeShapeType="1"/>
            </p:cNvSpPr>
            <p:nvPr/>
          </p:nvSpPr>
          <p:spPr bwMode="auto">
            <a:xfrm flipV="1">
              <a:off x="3047" y="1124"/>
              <a:ext cx="576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24" name="Line 36"/>
            <p:cNvSpPr>
              <a:spLocks noChangeShapeType="1"/>
            </p:cNvSpPr>
            <p:nvPr/>
          </p:nvSpPr>
          <p:spPr bwMode="auto">
            <a:xfrm flipH="1">
              <a:off x="3029" y="1104"/>
              <a:ext cx="624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25" name="Text Box 6"/>
            <p:cNvSpPr txBox="1">
              <a:spLocks noChangeArrowheads="1"/>
            </p:cNvSpPr>
            <p:nvPr/>
          </p:nvSpPr>
          <p:spPr bwMode="auto">
            <a:xfrm>
              <a:off x="33" y="2889"/>
              <a:ext cx="2366" cy="288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 b="1"/>
                <a:t>(a)</a:t>
              </a:r>
              <a:r>
                <a:rPr kumimoji="1" lang="en-US" sz="1200"/>
                <a:t> A longitudinal section of a cilium shows micro-</a:t>
              </a:r>
            </a:p>
            <a:p>
              <a:pPr eaLnBrk="0" hangingPunct="0"/>
              <a:r>
                <a:rPr kumimoji="1" lang="en-US" sz="1200"/>
                <a:t>     tubules running the length of the structure (TEM). </a:t>
              </a:r>
            </a:p>
          </p:txBody>
        </p:sp>
        <p:sp>
          <p:nvSpPr>
            <p:cNvPr id="137226" name="Text Box 7"/>
            <p:cNvSpPr txBox="1">
              <a:spLocks noChangeArrowheads="1"/>
            </p:cNvSpPr>
            <p:nvPr/>
          </p:nvSpPr>
          <p:spPr bwMode="auto">
            <a:xfrm>
              <a:off x="49" y="3216"/>
              <a:ext cx="2268" cy="86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 b="1"/>
                <a:t>(c)</a:t>
              </a:r>
              <a:r>
                <a:rPr kumimoji="1" lang="en-US" sz="1200"/>
                <a:t> Basal body: The nine outer doublets of a </a:t>
              </a:r>
            </a:p>
            <a:p>
              <a:pPr eaLnBrk="0" hangingPunct="0"/>
              <a:r>
                <a:rPr kumimoji="1" lang="en-US" sz="1200"/>
                <a:t>      cilium or  flagellum extend into the basal body, </a:t>
              </a:r>
            </a:p>
            <a:p>
              <a:pPr eaLnBrk="0" hangingPunct="0"/>
              <a:r>
                <a:rPr kumimoji="1" lang="en-US" sz="1200"/>
                <a:t>      where  each doublet joins another microtubule</a:t>
              </a:r>
            </a:p>
            <a:p>
              <a:pPr eaLnBrk="0" hangingPunct="0"/>
              <a:r>
                <a:rPr kumimoji="1" lang="en-US" sz="1200"/>
                <a:t>      to form a ring of nine triplets. Each triplet is</a:t>
              </a:r>
            </a:p>
            <a:p>
              <a:pPr eaLnBrk="0" hangingPunct="0"/>
              <a:r>
                <a:rPr kumimoji="1" lang="en-US" sz="1200"/>
                <a:t>      connected  to the next by non-tubulin proteins</a:t>
              </a:r>
            </a:p>
            <a:p>
              <a:pPr eaLnBrk="0" hangingPunct="0"/>
              <a:r>
                <a:rPr kumimoji="1" lang="en-US" sz="1200"/>
                <a:t>      (blue). The  two central microtubules terminate</a:t>
              </a:r>
            </a:p>
            <a:p>
              <a:pPr eaLnBrk="0" hangingPunct="0"/>
              <a:r>
                <a:rPr kumimoji="1" lang="en-US" sz="1200"/>
                <a:t>      above the  basal body (TEM).</a:t>
              </a:r>
            </a:p>
          </p:txBody>
        </p:sp>
        <p:sp>
          <p:nvSpPr>
            <p:cNvPr id="137227" name="Text Box 8"/>
            <p:cNvSpPr txBox="1">
              <a:spLocks noChangeArrowheads="1"/>
            </p:cNvSpPr>
            <p:nvPr/>
          </p:nvSpPr>
          <p:spPr bwMode="auto">
            <a:xfrm>
              <a:off x="2158" y="2152"/>
              <a:ext cx="2547" cy="748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 b="1"/>
                <a:t>(b) </a:t>
              </a:r>
              <a:r>
                <a:rPr kumimoji="1" lang="en-US" sz="1200"/>
                <a:t>A cross section through the cilium shows the ”9 + 2“</a:t>
              </a:r>
            </a:p>
            <a:p>
              <a:pPr eaLnBrk="0" hangingPunct="0"/>
              <a:r>
                <a:rPr kumimoji="1" lang="en-US" sz="1200"/>
                <a:t>      arrangement of microtubules (TEM). The outer micro-</a:t>
              </a:r>
            </a:p>
            <a:p>
              <a:pPr eaLnBrk="0" hangingPunct="0"/>
              <a:r>
                <a:rPr kumimoji="1" lang="en-US" sz="1200"/>
                <a:t>      tubule doublets and the two central microtubules are</a:t>
              </a:r>
            </a:p>
            <a:p>
              <a:pPr eaLnBrk="0" hangingPunct="0"/>
              <a:r>
                <a:rPr kumimoji="1" lang="en-US" sz="1200"/>
                <a:t>      held together by cross-linking proteins (purple in art), </a:t>
              </a:r>
            </a:p>
            <a:p>
              <a:pPr eaLnBrk="0" hangingPunct="0"/>
              <a:r>
                <a:rPr kumimoji="1" lang="en-US" sz="1200"/>
                <a:t>      including the radial  spokes. The doublets also have</a:t>
              </a:r>
            </a:p>
            <a:p>
              <a:pPr eaLnBrk="0" hangingPunct="0"/>
              <a:r>
                <a:rPr kumimoji="1" lang="en-US" sz="1200"/>
                <a:t>      attached motor proteins,  the dynein arms (red in art).</a:t>
              </a:r>
            </a:p>
          </p:txBody>
        </p:sp>
        <p:sp>
          <p:nvSpPr>
            <p:cNvPr id="137228" name="Text Box 10"/>
            <p:cNvSpPr txBox="1">
              <a:spLocks noChangeArrowheads="1"/>
            </p:cNvSpPr>
            <p:nvPr/>
          </p:nvSpPr>
          <p:spPr bwMode="auto">
            <a:xfrm>
              <a:off x="3645" y="1000"/>
              <a:ext cx="653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Dynein arms</a:t>
              </a:r>
            </a:p>
          </p:txBody>
        </p:sp>
        <p:sp>
          <p:nvSpPr>
            <p:cNvPr id="137229" name="Text Box 11"/>
            <p:cNvSpPr txBox="1">
              <a:spLocks noChangeArrowheads="1"/>
            </p:cNvSpPr>
            <p:nvPr/>
          </p:nvSpPr>
          <p:spPr bwMode="auto">
            <a:xfrm>
              <a:off x="3623" y="1238"/>
              <a:ext cx="610" cy="288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/>
                <a:t>Central</a:t>
              </a:r>
            </a:p>
            <a:p>
              <a:pPr eaLnBrk="0" hangingPunct="0"/>
              <a:r>
                <a:rPr kumimoji="1" lang="en-US" sz="1200"/>
                <a:t>microtubule</a:t>
              </a:r>
            </a:p>
          </p:txBody>
        </p:sp>
        <p:sp>
          <p:nvSpPr>
            <p:cNvPr id="137230" name="Text Box 12"/>
            <p:cNvSpPr txBox="1">
              <a:spLocks noChangeArrowheads="1"/>
            </p:cNvSpPr>
            <p:nvPr/>
          </p:nvSpPr>
          <p:spPr bwMode="auto">
            <a:xfrm>
              <a:off x="3625" y="1504"/>
              <a:ext cx="723" cy="40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/>
                <a:t>Outer doublet </a:t>
              </a:r>
            </a:p>
            <a:p>
              <a:pPr eaLnBrk="0" hangingPunct="0"/>
              <a:r>
                <a:rPr kumimoji="1" lang="en-US" sz="1200"/>
                <a:t>cross-linking</a:t>
              </a:r>
            </a:p>
            <a:p>
              <a:pPr eaLnBrk="0" hangingPunct="0"/>
              <a:r>
                <a:rPr kumimoji="1" lang="en-US" sz="1200"/>
                <a:t>proteins</a:t>
              </a:r>
            </a:p>
          </p:txBody>
        </p:sp>
        <p:sp>
          <p:nvSpPr>
            <p:cNvPr id="137231" name="Text Box 13"/>
            <p:cNvSpPr txBox="1">
              <a:spLocks noChangeArrowheads="1"/>
            </p:cNvSpPr>
            <p:nvPr/>
          </p:nvSpPr>
          <p:spPr bwMode="auto">
            <a:xfrm>
              <a:off x="3633" y="1904"/>
              <a:ext cx="386" cy="288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/>
                <a:t>Radial</a:t>
              </a:r>
            </a:p>
            <a:p>
              <a:pPr eaLnBrk="0" hangingPunct="0"/>
              <a:r>
                <a:rPr kumimoji="1" lang="en-US" sz="1200"/>
                <a:t>spoke</a:t>
              </a:r>
            </a:p>
          </p:txBody>
        </p:sp>
        <p:sp>
          <p:nvSpPr>
            <p:cNvPr id="137232" name="AutoShape 14"/>
            <p:cNvSpPr>
              <a:spLocks/>
            </p:cNvSpPr>
            <p:nvPr/>
          </p:nvSpPr>
          <p:spPr bwMode="auto">
            <a:xfrm rot="-2100000">
              <a:off x="3009" y="1171"/>
              <a:ext cx="96" cy="208"/>
            </a:xfrm>
            <a:prstGeom prst="rightBrace">
              <a:avLst>
                <a:gd name="adj1" fmla="val 18056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33" name="AutoShape 18"/>
            <p:cNvSpPr>
              <a:spLocks/>
            </p:cNvSpPr>
            <p:nvPr/>
          </p:nvSpPr>
          <p:spPr bwMode="auto">
            <a:xfrm rot="3900000">
              <a:off x="4849" y="1072"/>
              <a:ext cx="96" cy="192"/>
            </a:xfrm>
            <a:prstGeom prst="leftBrace">
              <a:avLst>
                <a:gd name="adj1" fmla="val 16667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34" name="Line 23"/>
            <p:cNvSpPr>
              <a:spLocks noChangeShapeType="1"/>
            </p:cNvSpPr>
            <p:nvPr/>
          </p:nvSpPr>
          <p:spPr bwMode="auto">
            <a:xfrm flipH="1" flipV="1">
              <a:off x="4459" y="854"/>
              <a:ext cx="432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35" name="Line 24"/>
            <p:cNvSpPr>
              <a:spLocks noChangeShapeType="1"/>
            </p:cNvSpPr>
            <p:nvPr/>
          </p:nvSpPr>
          <p:spPr bwMode="auto">
            <a:xfrm flipV="1">
              <a:off x="5073" y="960"/>
              <a:ext cx="48" cy="1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36" name="Line 25"/>
            <p:cNvSpPr>
              <a:spLocks noChangeShapeType="1"/>
            </p:cNvSpPr>
            <p:nvPr/>
          </p:nvSpPr>
          <p:spPr bwMode="auto">
            <a:xfrm flipH="1" flipV="1">
              <a:off x="4249" y="1096"/>
              <a:ext cx="432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37" name="Line 26"/>
            <p:cNvSpPr>
              <a:spLocks noChangeShapeType="1"/>
            </p:cNvSpPr>
            <p:nvPr/>
          </p:nvSpPr>
          <p:spPr bwMode="auto">
            <a:xfrm>
              <a:off x="4249" y="1096"/>
              <a:ext cx="384" cy="3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38" name="Line 37"/>
            <p:cNvSpPr>
              <a:spLocks noChangeShapeType="1"/>
            </p:cNvSpPr>
            <p:nvPr/>
          </p:nvSpPr>
          <p:spPr bwMode="auto">
            <a:xfrm flipV="1">
              <a:off x="3105" y="912"/>
              <a:ext cx="576" cy="3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39" name="Line 39"/>
            <p:cNvSpPr>
              <a:spLocks noChangeShapeType="1"/>
            </p:cNvSpPr>
            <p:nvPr/>
          </p:nvSpPr>
          <p:spPr bwMode="auto">
            <a:xfrm flipV="1">
              <a:off x="2812" y="1344"/>
              <a:ext cx="864" cy="2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40" name="Line 42"/>
            <p:cNvSpPr>
              <a:spLocks noChangeShapeType="1"/>
            </p:cNvSpPr>
            <p:nvPr/>
          </p:nvSpPr>
          <p:spPr bwMode="auto">
            <a:xfrm flipH="1" flipV="1">
              <a:off x="4017" y="1344"/>
              <a:ext cx="96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41" name="Line 43"/>
            <p:cNvSpPr>
              <a:spLocks noChangeShapeType="1"/>
            </p:cNvSpPr>
            <p:nvPr/>
          </p:nvSpPr>
          <p:spPr bwMode="auto">
            <a:xfrm flipH="1">
              <a:off x="3073" y="1584"/>
              <a:ext cx="576" cy="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42" name="Line 44"/>
            <p:cNvSpPr>
              <a:spLocks noChangeShapeType="1"/>
            </p:cNvSpPr>
            <p:nvPr/>
          </p:nvSpPr>
          <p:spPr bwMode="auto">
            <a:xfrm>
              <a:off x="4337" y="1576"/>
              <a:ext cx="384" cy="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43" name="Line 45"/>
            <p:cNvSpPr>
              <a:spLocks noChangeShapeType="1"/>
            </p:cNvSpPr>
            <p:nvPr/>
          </p:nvSpPr>
          <p:spPr bwMode="auto">
            <a:xfrm>
              <a:off x="2825" y="1832"/>
              <a:ext cx="816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44" name="Line 46"/>
            <p:cNvSpPr>
              <a:spLocks noChangeShapeType="1"/>
            </p:cNvSpPr>
            <p:nvPr/>
          </p:nvSpPr>
          <p:spPr bwMode="auto">
            <a:xfrm flipV="1">
              <a:off x="3985" y="1616"/>
              <a:ext cx="912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45" name="Text Box 47"/>
            <p:cNvSpPr txBox="1">
              <a:spLocks noChangeArrowheads="1"/>
            </p:cNvSpPr>
            <p:nvPr/>
          </p:nvSpPr>
          <p:spPr bwMode="auto">
            <a:xfrm>
              <a:off x="1471" y="1784"/>
              <a:ext cx="658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Microtubules</a:t>
              </a:r>
            </a:p>
          </p:txBody>
        </p:sp>
        <p:sp>
          <p:nvSpPr>
            <p:cNvPr id="137246" name="Text Box 48"/>
            <p:cNvSpPr txBox="1">
              <a:spLocks noChangeArrowheads="1"/>
            </p:cNvSpPr>
            <p:nvPr/>
          </p:nvSpPr>
          <p:spPr bwMode="auto">
            <a:xfrm>
              <a:off x="1460" y="2040"/>
              <a:ext cx="573" cy="288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/>
                <a:t>Plasma</a:t>
              </a:r>
            </a:p>
            <a:p>
              <a:pPr eaLnBrk="0" hangingPunct="0"/>
              <a:r>
                <a:rPr kumimoji="1" lang="en-US" sz="1200"/>
                <a:t>membrane</a:t>
              </a:r>
            </a:p>
          </p:txBody>
        </p:sp>
        <p:sp>
          <p:nvSpPr>
            <p:cNvPr id="137247" name="Text Box 49"/>
            <p:cNvSpPr txBox="1">
              <a:spLocks noChangeArrowheads="1"/>
            </p:cNvSpPr>
            <p:nvPr/>
          </p:nvSpPr>
          <p:spPr bwMode="auto">
            <a:xfrm>
              <a:off x="1476" y="2481"/>
              <a:ext cx="589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Basal body</a:t>
              </a:r>
            </a:p>
          </p:txBody>
        </p:sp>
        <p:sp>
          <p:nvSpPr>
            <p:cNvPr id="137248" name="Line 50"/>
            <p:cNvSpPr>
              <a:spLocks noChangeShapeType="1"/>
            </p:cNvSpPr>
            <p:nvPr/>
          </p:nvSpPr>
          <p:spPr bwMode="auto">
            <a:xfrm>
              <a:off x="1301" y="1872"/>
              <a:ext cx="17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49" name="Line 51"/>
            <p:cNvSpPr>
              <a:spLocks noChangeShapeType="1"/>
            </p:cNvSpPr>
            <p:nvPr/>
          </p:nvSpPr>
          <p:spPr bwMode="auto">
            <a:xfrm flipV="1">
              <a:off x="1248" y="1872"/>
              <a:ext cx="230" cy="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50" name="Line 52"/>
            <p:cNvSpPr>
              <a:spLocks noChangeShapeType="1"/>
            </p:cNvSpPr>
            <p:nvPr/>
          </p:nvSpPr>
          <p:spPr bwMode="auto">
            <a:xfrm flipV="1">
              <a:off x="1208" y="1872"/>
              <a:ext cx="288" cy="2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51" name="Line 53"/>
            <p:cNvSpPr>
              <a:spLocks noChangeShapeType="1"/>
            </p:cNvSpPr>
            <p:nvPr/>
          </p:nvSpPr>
          <p:spPr bwMode="auto">
            <a:xfrm flipV="1">
              <a:off x="1374" y="2117"/>
              <a:ext cx="86" cy="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52" name="Line 54"/>
            <p:cNvSpPr>
              <a:spLocks noChangeShapeType="1"/>
            </p:cNvSpPr>
            <p:nvPr/>
          </p:nvSpPr>
          <p:spPr bwMode="auto">
            <a:xfrm flipH="1">
              <a:off x="1329" y="2112"/>
              <a:ext cx="144" cy="3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53" name="AutoShape 55"/>
            <p:cNvSpPr>
              <a:spLocks/>
            </p:cNvSpPr>
            <p:nvPr/>
          </p:nvSpPr>
          <p:spPr bwMode="auto">
            <a:xfrm>
              <a:off x="1401" y="2448"/>
              <a:ext cx="96" cy="240"/>
            </a:xfrm>
            <a:prstGeom prst="rightBrace">
              <a:avLst>
                <a:gd name="adj1" fmla="val 20833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54" name="Text Box 56"/>
            <p:cNvSpPr txBox="1">
              <a:spLocks noChangeArrowheads="1"/>
            </p:cNvSpPr>
            <p:nvPr/>
          </p:nvSpPr>
          <p:spPr bwMode="auto">
            <a:xfrm>
              <a:off x="986" y="2785"/>
              <a:ext cx="411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0.5 µm</a:t>
              </a:r>
            </a:p>
          </p:txBody>
        </p:sp>
        <p:sp>
          <p:nvSpPr>
            <p:cNvPr id="137255" name="Text Box 57"/>
            <p:cNvSpPr txBox="1">
              <a:spLocks noChangeArrowheads="1"/>
            </p:cNvSpPr>
            <p:nvPr/>
          </p:nvSpPr>
          <p:spPr bwMode="auto">
            <a:xfrm>
              <a:off x="2838" y="931"/>
              <a:ext cx="411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0.1 µm</a:t>
              </a:r>
            </a:p>
          </p:txBody>
        </p:sp>
        <p:sp>
          <p:nvSpPr>
            <p:cNvPr id="137256" name="Text Box 58"/>
            <p:cNvSpPr txBox="1">
              <a:spLocks noChangeArrowheads="1"/>
            </p:cNvSpPr>
            <p:nvPr/>
          </p:nvSpPr>
          <p:spPr bwMode="auto">
            <a:xfrm>
              <a:off x="2838" y="2888"/>
              <a:ext cx="411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0.1 µm</a:t>
              </a:r>
            </a:p>
          </p:txBody>
        </p:sp>
        <p:sp>
          <p:nvSpPr>
            <p:cNvPr id="137257" name="Text Box 59"/>
            <p:cNvSpPr txBox="1">
              <a:spLocks noChangeArrowheads="1"/>
            </p:cNvSpPr>
            <p:nvPr/>
          </p:nvSpPr>
          <p:spPr bwMode="auto">
            <a:xfrm>
              <a:off x="2177" y="3947"/>
              <a:ext cx="1292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Cross section of basal body</a:t>
              </a:r>
            </a:p>
          </p:txBody>
        </p:sp>
        <p:sp>
          <p:nvSpPr>
            <p:cNvPr id="137258" name="AutoShape 60"/>
            <p:cNvSpPr>
              <a:spLocks/>
            </p:cNvSpPr>
            <p:nvPr/>
          </p:nvSpPr>
          <p:spPr bwMode="auto">
            <a:xfrm rot="1500000">
              <a:off x="3744" y="3088"/>
              <a:ext cx="96" cy="288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59" name="AutoShape 61"/>
            <p:cNvSpPr>
              <a:spLocks/>
            </p:cNvSpPr>
            <p:nvPr/>
          </p:nvSpPr>
          <p:spPr bwMode="auto">
            <a:xfrm rot="-1500000">
              <a:off x="3088" y="3184"/>
              <a:ext cx="120" cy="256"/>
            </a:xfrm>
            <a:prstGeom prst="rightBrace">
              <a:avLst>
                <a:gd name="adj1" fmla="val 17778"/>
                <a:gd name="adj2" fmla="val 3540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60" name="Text Box 62"/>
            <p:cNvSpPr txBox="1">
              <a:spLocks noChangeArrowheads="1"/>
            </p:cNvSpPr>
            <p:nvPr/>
          </p:nvSpPr>
          <p:spPr bwMode="auto">
            <a:xfrm>
              <a:off x="3239" y="2976"/>
              <a:ext cx="382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Triplet</a:t>
              </a:r>
            </a:p>
          </p:txBody>
        </p:sp>
        <p:sp>
          <p:nvSpPr>
            <p:cNvPr id="137261" name="Line 63"/>
            <p:cNvSpPr>
              <a:spLocks noChangeShapeType="1"/>
            </p:cNvSpPr>
            <p:nvPr/>
          </p:nvSpPr>
          <p:spPr bwMode="auto">
            <a:xfrm flipV="1">
              <a:off x="3192" y="3120"/>
              <a:ext cx="144" cy="11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62" name="Line 67"/>
            <p:cNvSpPr>
              <a:spLocks noChangeShapeType="1"/>
            </p:cNvSpPr>
            <p:nvPr/>
          </p:nvSpPr>
          <p:spPr bwMode="auto">
            <a:xfrm>
              <a:off x="3576" y="3128"/>
              <a:ext cx="192" cy="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721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885825"/>
          </a:xfrm>
        </p:spPr>
        <p:txBody>
          <a:bodyPr/>
          <a:lstStyle/>
          <a:p>
            <a:pPr eaLnBrk="1" hangingPunct="1"/>
            <a:r>
              <a:rPr lang="en-US" sz="4300" dirty="0" err="1">
                <a:ea typeface="ＭＳ Ｐゴシック" charset="-128"/>
                <a:cs typeface="ＭＳ Ｐゴシック" charset="-128"/>
              </a:rPr>
              <a:t>Ultrastructure</a:t>
            </a:r>
            <a:r>
              <a:rPr lang="en-US" sz="4300" dirty="0">
                <a:ea typeface="ＭＳ Ｐゴシック" charset="-128"/>
                <a:cs typeface="ＭＳ Ｐゴシック" charset="-128"/>
              </a:rPr>
              <a:t> of a eukaryotic flagellum or cilium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7220" name="Text Box 15"/>
          <p:cNvSpPr txBox="1">
            <a:spLocks noChangeArrowheads="1"/>
          </p:cNvSpPr>
          <p:nvPr/>
        </p:nvSpPr>
        <p:spPr bwMode="auto">
          <a:xfrm>
            <a:off x="8081963" y="1198563"/>
            <a:ext cx="909637" cy="457200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kumimoji="1" lang="en-US" sz="1200"/>
              <a:t>Plasma</a:t>
            </a:r>
          </a:p>
          <a:p>
            <a:pPr eaLnBrk="0" hangingPunct="0"/>
            <a:r>
              <a:rPr kumimoji="1" lang="en-US" sz="1200"/>
              <a:t>membrane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848100" cy="639762"/>
          </a:xfrm>
        </p:spPr>
        <p:txBody>
          <a:bodyPr/>
          <a:lstStyle/>
          <a:p>
            <a:pPr eaLnBrk="1" hangingPunct="1"/>
            <a:r>
              <a:rPr lang="en-US" sz="4000" dirty="0">
                <a:ea typeface="ＭＳ Ｐゴシック" charset="-128"/>
                <a:cs typeface="ＭＳ Ｐゴシック" charset="-128"/>
              </a:rPr>
              <a:t>Plant cell walls</a:t>
            </a:r>
          </a:p>
        </p:txBody>
      </p:sp>
      <p:pic>
        <p:nvPicPr>
          <p:cNvPr id="14029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838200"/>
            <a:ext cx="368935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0292" name="Text Box 6"/>
          <p:cNvSpPr txBox="1">
            <a:spLocks noChangeArrowheads="1"/>
          </p:cNvSpPr>
          <p:nvPr/>
        </p:nvSpPr>
        <p:spPr bwMode="auto">
          <a:xfrm>
            <a:off x="4681538" y="781050"/>
            <a:ext cx="804862" cy="730250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kumimoji="1" lang="en-US" sz="1400"/>
              <a:t>Central </a:t>
            </a:r>
          </a:p>
          <a:p>
            <a:pPr eaLnBrk="0" hangingPunct="0"/>
            <a:r>
              <a:rPr kumimoji="1" lang="en-US" sz="1400"/>
              <a:t>vacuole</a:t>
            </a:r>
          </a:p>
          <a:p>
            <a:pPr eaLnBrk="0" hangingPunct="0"/>
            <a:r>
              <a:rPr kumimoji="1" lang="en-US" sz="1400"/>
              <a:t>of cell </a:t>
            </a:r>
          </a:p>
        </p:txBody>
      </p:sp>
      <p:sp>
        <p:nvSpPr>
          <p:cNvPr id="140293" name="Text Box 7"/>
          <p:cNvSpPr txBox="1">
            <a:spLocks noChangeArrowheads="1"/>
          </p:cNvSpPr>
          <p:nvPr/>
        </p:nvSpPr>
        <p:spPr bwMode="auto">
          <a:xfrm>
            <a:off x="5903913" y="787400"/>
            <a:ext cx="1030287" cy="517525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kumimoji="1" lang="en-US" sz="1400"/>
              <a:t>Plasma</a:t>
            </a:r>
          </a:p>
          <a:p>
            <a:pPr eaLnBrk="0" hangingPunct="0"/>
            <a:r>
              <a:rPr kumimoji="1" lang="en-US" sz="1400"/>
              <a:t>membrane</a:t>
            </a:r>
          </a:p>
        </p:txBody>
      </p:sp>
      <p:sp>
        <p:nvSpPr>
          <p:cNvPr id="140294" name="Text Box 8"/>
          <p:cNvSpPr txBox="1">
            <a:spLocks noChangeArrowheads="1"/>
          </p:cNvSpPr>
          <p:nvPr/>
        </p:nvSpPr>
        <p:spPr bwMode="auto">
          <a:xfrm>
            <a:off x="5915025" y="1295400"/>
            <a:ext cx="1031875" cy="517525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kumimoji="1" lang="en-US" sz="1400"/>
              <a:t>Secondary</a:t>
            </a:r>
          </a:p>
          <a:p>
            <a:pPr eaLnBrk="0" hangingPunct="0"/>
            <a:r>
              <a:rPr kumimoji="1" lang="en-US" sz="1400"/>
              <a:t>cell wall</a:t>
            </a:r>
          </a:p>
        </p:txBody>
      </p:sp>
      <p:sp>
        <p:nvSpPr>
          <p:cNvPr id="140295" name="Text Box 15"/>
          <p:cNvSpPr txBox="1">
            <a:spLocks noChangeArrowheads="1"/>
          </p:cNvSpPr>
          <p:nvPr/>
        </p:nvSpPr>
        <p:spPr bwMode="auto">
          <a:xfrm>
            <a:off x="5270500" y="4343400"/>
            <a:ext cx="1671638" cy="304800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</p:spPr>
        <p:txBody>
          <a:bodyPr wrap="none" lIns="92075" tIns="46038" rIns="92075" bIns="46038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kumimoji="1" lang="en-US" sz="1400"/>
              <a:t>Plasma membrane</a:t>
            </a:r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2590800" y="990600"/>
            <a:ext cx="4149725" cy="5359400"/>
            <a:chOff x="1632" y="624"/>
            <a:chExt cx="2614" cy="3376"/>
          </a:xfrm>
        </p:grpSpPr>
        <p:sp>
          <p:nvSpPr>
            <p:cNvPr id="140297" name="Line 18"/>
            <p:cNvSpPr>
              <a:spLocks noChangeShapeType="1"/>
            </p:cNvSpPr>
            <p:nvPr/>
          </p:nvSpPr>
          <p:spPr bwMode="auto">
            <a:xfrm flipV="1">
              <a:off x="3024" y="624"/>
              <a:ext cx="720" cy="4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298" name="Line 24"/>
            <p:cNvSpPr>
              <a:spLocks noChangeShapeType="1"/>
            </p:cNvSpPr>
            <p:nvPr/>
          </p:nvSpPr>
          <p:spPr bwMode="auto">
            <a:xfrm flipV="1">
              <a:off x="2720" y="2532"/>
              <a:ext cx="144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299" name="Text Box 9"/>
            <p:cNvSpPr txBox="1">
              <a:spLocks noChangeArrowheads="1"/>
            </p:cNvSpPr>
            <p:nvPr/>
          </p:nvSpPr>
          <p:spPr bwMode="auto">
            <a:xfrm>
              <a:off x="3732" y="1130"/>
              <a:ext cx="508" cy="326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400"/>
                <a:t>Primary</a:t>
              </a:r>
            </a:p>
            <a:p>
              <a:pPr eaLnBrk="0" hangingPunct="0"/>
              <a:r>
                <a:rPr kumimoji="1" lang="en-US" sz="1400"/>
                <a:t>cell wall</a:t>
              </a:r>
            </a:p>
          </p:txBody>
        </p:sp>
        <p:sp>
          <p:nvSpPr>
            <p:cNvPr id="140300" name="Text Box 10"/>
            <p:cNvSpPr txBox="1">
              <a:spLocks noChangeArrowheads="1"/>
            </p:cNvSpPr>
            <p:nvPr/>
          </p:nvSpPr>
          <p:spPr bwMode="auto">
            <a:xfrm>
              <a:off x="3760" y="1578"/>
              <a:ext cx="470" cy="326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400"/>
                <a:t>Middle</a:t>
              </a:r>
            </a:p>
            <a:p>
              <a:pPr eaLnBrk="0" hangingPunct="0"/>
              <a:r>
                <a:rPr kumimoji="1" lang="en-US" sz="1400"/>
                <a:t>lamella</a:t>
              </a:r>
            </a:p>
          </p:txBody>
        </p:sp>
        <p:sp>
          <p:nvSpPr>
            <p:cNvPr id="140301" name="Text Box 11"/>
            <p:cNvSpPr txBox="1">
              <a:spLocks noChangeArrowheads="1"/>
            </p:cNvSpPr>
            <p:nvPr/>
          </p:nvSpPr>
          <p:spPr bwMode="auto">
            <a:xfrm>
              <a:off x="3459" y="2224"/>
              <a:ext cx="367" cy="192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400"/>
                <a:t>1 µm</a:t>
              </a:r>
            </a:p>
          </p:txBody>
        </p:sp>
        <p:sp>
          <p:nvSpPr>
            <p:cNvPr id="140302" name="Text Box 12"/>
            <p:cNvSpPr txBox="1">
              <a:spLocks noChangeArrowheads="1"/>
            </p:cNvSpPr>
            <p:nvPr/>
          </p:nvSpPr>
          <p:spPr bwMode="auto">
            <a:xfrm>
              <a:off x="2098" y="1466"/>
              <a:ext cx="501" cy="460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400"/>
                <a:t>Central</a:t>
              </a:r>
            </a:p>
            <a:p>
              <a:pPr eaLnBrk="0" hangingPunct="0"/>
              <a:r>
                <a:rPr kumimoji="1" lang="en-US" sz="1400"/>
                <a:t>vacuole</a:t>
              </a:r>
            </a:p>
            <a:p>
              <a:pPr eaLnBrk="0" hangingPunct="0"/>
              <a:r>
                <a:rPr kumimoji="1" lang="en-US" sz="1400"/>
                <a:t>of cell </a:t>
              </a:r>
            </a:p>
          </p:txBody>
        </p:sp>
        <p:sp>
          <p:nvSpPr>
            <p:cNvPr id="140303" name="Text Box 13"/>
            <p:cNvSpPr txBox="1">
              <a:spLocks noChangeArrowheads="1"/>
            </p:cNvSpPr>
            <p:nvPr/>
          </p:nvSpPr>
          <p:spPr bwMode="auto">
            <a:xfrm>
              <a:off x="2517" y="2392"/>
              <a:ext cx="923" cy="192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400"/>
                <a:t>Central vacuole </a:t>
              </a:r>
            </a:p>
          </p:txBody>
        </p:sp>
        <p:sp>
          <p:nvSpPr>
            <p:cNvPr id="140304" name="Text Box 14"/>
            <p:cNvSpPr txBox="1">
              <a:spLocks noChangeArrowheads="1"/>
            </p:cNvSpPr>
            <p:nvPr/>
          </p:nvSpPr>
          <p:spPr bwMode="auto">
            <a:xfrm>
              <a:off x="3303" y="2544"/>
              <a:ext cx="489" cy="192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400"/>
                <a:t>Cytosol</a:t>
              </a:r>
            </a:p>
          </p:txBody>
        </p:sp>
        <p:sp>
          <p:nvSpPr>
            <p:cNvPr id="140305" name="Text Box 16"/>
            <p:cNvSpPr txBox="1">
              <a:spLocks noChangeArrowheads="1"/>
            </p:cNvSpPr>
            <p:nvPr/>
          </p:nvSpPr>
          <p:spPr bwMode="auto">
            <a:xfrm>
              <a:off x="3336" y="2976"/>
              <a:ext cx="910" cy="192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400" b="1"/>
                <a:t>Plant cell walls</a:t>
              </a:r>
            </a:p>
          </p:txBody>
        </p:sp>
        <p:sp>
          <p:nvSpPr>
            <p:cNvPr id="140306" name="Text Box 17"/>
            <p:cNvSpPr txBox="1">
              <a:spLocks noChangeArrowheads="1"/>
            </p:cNvSpPr>
            <p:nvPr/>
          </p:nvSpPr>
          <p:spPr bwMode="auto">
            <a:xfrm>
              <a:off x="2291" y="3808"/>
              <a:ext cx="917" cy="192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400"/>
                <a:t>Plasmodesmata</a:t>
              </a:r>
            </a:p>
          </p:txBody>
        </p:sp>
        <p:sp>
          <p:nvSpPr>
            <p:cNvPr id="140307" name="Line 19"/>
            <p:cNvSpPr>
              <a:spLocks noChangeShapeType="1"/>
            </p:cNvSpPr>
            <p:nvPr/>
          </p:nvSpPr>
          <p:spPr bwMode="auto">
            <a:xfrm flipV="1">
              <a:off x="2824" y="1136"/>
              <a:ext cx="24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308" name="Line 20"/>
            <p:cNvSpPr>
              <a:spLocks noChangeShapeType="1"/>
            </p:cNvSpPr>
            <p:nvPr/>
          </p:nvSpPr>
          <p:spPr bwMode="auto">
            <a:xfrm flipV="1">
              <a:off x="2984" y="960"/>
              <a:ext cx="792" cy="2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309" name="Line 21"/>
            <p:cNvSpPr>
              <a:spLocks noChangeShapeType="1"/>
            </p:cNvSpPr>
            <p:nvPr/>
          </p:nvSpPr>
          <p:spPr bwMode="auto">
            <a:xfrm flipV="1">
              <a:off x="3084" y="1240"/>
              <a:ext cx="672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310" name="Line 23"/>
            <p:cNvSpPr>
              <a:spLocks noChangeShapeType="1"/>
            </p:cNvSpPr>
            <p:nvPr/>
          </p:nvSpPr>
          <p:spPr bwMode="auto">
            <a:xfrm>
              <a:off x="3140" y="1680"/>
              <a:ext cx="6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311" name="Line 26"/>
            <p:cNvSpPr>
              <a:spLocks noChangeShapeType="1"/>
            </p:cNvSpPr>
            <p:nvPr/>
          </p:nvSpPr>
          <p:spPr bwMode="auto">
            <a:xfrm flipV="1">
              <a:off x="2848" y="2672"/>
              <a:ext cx="480" cy="1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312" name="Line 27"/>
            <p:cNvSpPr>
              <a:spLocks noChangeShapeType="1"/>
            </p:cNvSpPr>
            <p:nvPr/>
          </p:nvSpPr>
          <p:spPr bwMode="auto">
            <a:xfrm flipV="1">
              <a:off x="2851" y="2830"/>
              <a:ext cx="489" cy="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313" name="Line 28"/>
            <p:cNvSpPr>
              <a:spLocks noChangeShapeType="1"/>
            </p:cNvSpPr>
            <p:nvPr/>
          </p:nvSpPr>
          <p:spPr bwMode="auto">
            <a:xfrm>
              <a:off x="2745" y="2977"/>
              <a:ext cx="615" cy="10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314" name="Line 29"/>
            <p:cNvSpPr>
              <a:spLocks noChangeShapeType="1"/>
            </p:cNvSpPr>
            <p:nvPr/>
          </p:nvSpPr>
          <p:spPr bwMode="auto">
            <a:xfrm>
              <a:off x="2736" y="3038"/>
              <a:ext cx="624" cy="4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33"/>
            <p:cNvGrpSpPr>
              <a:grpSpLocks/>
            </p:cNvGrpSpPr>
            <p:nvPr/>
          </p:nvGrpSpPr>
          <p:grpSpPr bwMode="auto">
            <a:xfrm>
              <a:off x="1632" y="3312"/>
              <a:ext cx="672" cy="576"/>
              <a:chOff x="1920" y="3264"/>
              <a:chExt cx="672" cy="624"/>
            </a:xfrm>
          </p:grpSpPr>
          <p:sp>
            <p:nvSpPr>
              <p:cNvPr id="140317" name="Line 31"/>
              <p:cNvSpPr>
                <a:spLocks noChangeShapeType="1"/>
              </p:cNvSpPr>
              <p:nvPr/>
            </p:nvSpPr>
            <p:spPr bwMode="auto">
              <a:xfrm>
                <a:off x="1920" y="3264"/>
                <a:ext cx="672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318" name="Line 32"/>
              <p:cNvSpPr>
                <a:spLocks noChangeShapeType="1"/>
              </p:cNvSpPr>
              <p:nvPr/>
            </p:nvSpPr>
            <p:spPr bwMode="auto">
              <a:xfrm>
                <a:off x="2112" y="3264"/>
                <a:ext cx="480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40316" name="Line 35"/>
            <p:cNvSpPr>
              <a:spLocks noChangeShapeType="1"/>
            </p:cNvSpPr>
            <p:nvPr/>
          </p:nvSpPr>
          <p:spPr bwMode="auto">
            <a:xfrm flipV="1">
              <a:off x="2544" y="2544"/>
              <a:ext cx="144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749300"/>
          </a:xfrm>
        </p:spPr>
        <p:txBody>
          <a:bodyPr/>
          <a:lstStyle/>
          <a:p>
            <a:pPr eaLnBrk="1" hangingPunct="1"/>
            <a:r>
              <a:rPr lang="en-US" sz="3900" dirty="0">
                <a:ea typeface="ＭＳ Ｐゴシック" charset="-128"/>
                <a:cs typeface="ＭＳ Ｐゴシック" charset="-128"/>
              </a:rPr>
              <a:t>Extracellular matrix (ECM) of an animal cell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7938" y="1485900"/>
            <a:ext cx="9136062" cy="3925888"/>
            <a:chOff x="5" y="936"/>
            <a:chExt cx="5755" cy="2473"/>
          </a:xfrm>
        </p:grpSpPr>
        <p:pic>
          <p:nvPicPr>
            <p:cNvPr id="141316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68" y="1009"/>
              <a:ext cx="4704" cy="2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1317" name="Text Box 11"/>
            <p:cNvSpPr txBox="1">
              <a:spLocks noChangeArrowheads="1"/>
            </p:cNvSpPr>
            <p:nvPr/>
          </p:nvSpPr>
          <p:spPr bwMode="auto">
            <a:xfrm>
              <a:off x="3552" y="960"/>
              <a:ext cx="898" cy="906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100" b="1"/>
                <a:t>A proteoglycan </a:t>
              </a:r>
            </a:p>
            <a:p>
              <a:pPr eaLnBrk="0" hangingPunct="0"/>
              <a:r>
                <a:rPr kumimoji="1" lang="en-US" sz="1100" b="1"/>
                <a:t>complex</a:t>
              </a:r>
              <a:r>
                <a:rPr kumimoji="1" lang="en-US" sz="1100"/>
                <a:t> consists </a:t>
              </a:r>
            </a:p>
            <a:p>
              <a:pPr eaLnBrk="0" hangingPunct="0"/>
              <a:r>
                <a:rPr kumimoji="1" lang="en-US" sz="1100"/>
                <a:t>of hundreds of </a:t>
              </a:r>
            </a:p>
            <a:p>
              <a:pPr eaLnBrk="0" hangingPunct="0"/>
              <a:r>
                <a:rPr kumimoji="1" lang="en-US" sz="1100"/>
                <a:t>proteoglycan </a:t>
              </a:r>
            </a:p>
            <a:p>
              <a:pPr eaLnBrk="0" hangingPunct="0"/>
              <a:r>
                <a:rPr kumimoji="1" lang="en-US" sz="1100"/>
                <a:t>molecules attached </a:t>
              </a:r>
            </a:p>
            <a:p>
              <a:pPr eaLnBrk="0" hangingPunct="0"/>
              <a:r>
                <a:rPr kumimoji="1" lang="en-US" sz="1100"/>
                <a:t>noncovalently to a </a:t>
              </a:r>
            </a:p>
            <a:p>
              <a:pPr eaLnBrk="0" hangingPunct="0"/>
              <a:r>
                <a:rPr kumimoji="1" lang="en-US" sz="1100"/>
                <a:t>single long polysac-</a:t>
              </a:r>
            </a:p>
            <a:p>
              <a:pPr eaLnBrk="0" hangingPunct="0"/>
              <a:r>
                <a:rPr kumimoji="1" lang="en-US" sz="1100"/>
                <a:t>charide molecule.</a:t>
              </a:r>
            </a:p>
          </p:txBody>
        </p:sp>
        <p:sp>
          <p:nvSpPr>
            <p:cNvPr id="141318" name="Line 43"/>
            <p:cNvSpPr>
              <a:spLocks noChangeShapeType="1"/>
            </p:cNvSpPr>
            <p:nvPr/>
          </p:nvSpPr>
          <p:spPr bwMode="auto">
            <a:xfrm>
              <a:off x="4692" y="1623"/>
              <a:ext cx="144" cy="2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319" name="Text Box 5"/>
            <p:cNvSpPr txBox="1">
              <a:spLocks noChangeArrowheads="1"/>
            </p:cNvSpPr>
            <p:nvPr/>
          </p:nvSpPr>
          <p:spPr bwMode="auto">
            <a:xfrm>
              <a:off x="5" y="936"/>
              <a:ext cx="727" cy="588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kumimoji="1" lang="en-US" sz="1100" b="1"/>
                <a:t>Collagen</a:t>
              </a:r>
              <a:r>
                <a:rPr kumimoji="1" lang="en-US" sz="1100"/>
                <a:t> fibers</a:t>
              </a:r>
            </a:p>
            <a:p>
              <a:pPr algn="r" eaLnBrk="0" hangingPunct="0"/>
              <a:r>
                <a:rPr kumimoji="1" lang="en-US" sz="1100"/>
                <a:t>are embedded</a:t>
              </a:r>
            </a:p>
            <a:p>
              <a:pPr algn="r" eaLnBrk="0" hangingPunct="0"/>
              <a:r>
                <a:rPr kumimoji="1" lang="en-US" sz="1100"/>
                <a:t>in a web of </a:t>
              </a:r>
            </a:p>
            <a:p>
              <a:pPr algn="r" eaLnBrk="0" hangingPunct="0"/>
              <a:r>
                <a:rPr kumimoji="1" lang="en-US" sz="1100"/>
                <a:t>proteoglycan</a:t>
              </a:r>
            </a:p>
            <a:p>
              <a:pPr algn="r" eaLnBrk="0" hangingPunct="0"/>
              <a:r>
                <a:rPr kumimoji="1" lang="en-US" sz="1100"/>
                <a:t>complexes.</a:t>
              </a:r>
            </a:p>
          </p:txBody>
        </p:sp>
        <p:sp>
          <p:nvSpPr>
            <p:cNvPr id="141320" name="Text Box 6"/>
            <p:cNvSpPr txBox="1">
              <a:spLocks noChangeArrowheads="1"/>
            </p:cNvSpPr>
            <p:nvPr/>
          </p:nvSpPr>
          <p:spPr bwMode="auto">
            <a:xfrm>
              <a:off x="100" y="1580"/>
              <a:ext cx="625" cy="800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r" eaLnBrk="0" hangingPunct="0"/>
              <a:r>
                <a:rPr kumimoji="1" lang="en-US" sz="1100" b="1"/>
                <a:t>Fibronectin</a:t>
              </a:r>
              <a:endParaRPr kumimoji="1" lang="en-US" sz="1100"/>
            </a:p>
            <a:p>
              <a:pPr algn="r" eaLnBrk="0" hangingPunct="0"/>
              <a:r>
                <a:rPr kumimoji="1" lang="en-US" sz="1100"/>
                <a:t>attaches the</a:t>
              </a:r>
            </a:p>
            <a:p>
              <a:pPr algn="r" eaLnBrk="0" hangingPunct="0"/>
              <a:r>
                <a:rPr kumimoji="1" lang="en-US" sz="1100"/>
                <a:t>ECM to</a:t>
              </a:r>
            </a:p>
            <a:p>
              <a:pPr algn="r" eaLnBrk="0" hangingPunct="0"/>
              <a:r>
                <a:rPr kumimoji="1" lang="en-US" sz="1100"/>
                <a:t>integrins</a:t>
              </a:r>
            </a:p>
            <a:p>
              <a:pPr algn="r" eaLnBrk="0" hangingPunct="0"/>
              <a:r>
                <a:rPr kumimoji="1" lang="en-US" sz="1100"/>
                <a:t>embedded in</a:t>
              </a:r>
            </a:p>
            <a:p>
              <a:pPr algn="r" eaLnBrk="0" hangingPunct="0"/>
              <a:r>
                <a:rPr kumimoji="1" lang="en-US" sz="1100"/>
                <a:t>the plasma</a:t>
              </a:r>
            </a:p>
            <a:p>
              <a:pPr algn="r" eaLnBrk="0" hangingPunct="0"/>
              <a:r>
                <a:rPr kumimoji="1" lang="en-US" sz="1100"/>
                <a:t>membrane.</a:t>
              </a:r>
            </a:p>
          </p:txBody>
        </p:sp>
        <p:sp>
          <p:nvSpPr>
            <p:cNvPr id="141321" name="Text Box 7"/>
            <p:cNvSpPr txBox="1">
              <a:spLocks noChangeArrowheads="1"/>
            </p:cNvSpPr>
            <p:nvPr/>
          </p:nvSpPr>
          <p:spPr bwMode="auto">
            <a:xfrm>
              <a:off x="121" y="2516"/>
              <a:ext cx="536" cy="270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100"/>
                <a:t>Plasma</a:t>
              </a:r>
            </a:p>
            <a:p>
              <a:pPr eaLnBrk="0" hangingPunct="0"/>
              <a:r>
                <a:rPr kumimoji="1" lang="en-US" sz="1100"/>
                <a:t>membrane</a:t>
              </a:r>
            </a:p>
          </p:txBody>
        </p:sp>
        <p:sp>
          <p:nvSpPr>
            <p:cNvPr id="141322" name="Text Box 8"/>
            <p:cNvSpPr txBox="1">
              <a:spLocks noChangeArrowheads="1"/>
            </p:cNvSpPr>
            <p:nvPr/>
          </p:nvSpPr>
          <p:spPr bwMode="auto">
            <a:xfrm>
              <a:off x="1409" y="1032"/>
              <a:ext cx="1147" cy="164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100"/>
                <a:t>EXTRACELLULAR FLUID</a:t>
              </a:r>
            </a:p>
          </p:txBody>
        </p:sp>
        <p:sp>
          <p:nvSpPr>
            <p:cNvPr id="141323" name="Text Box 9"/>
            <p:cNvSpPr txBox="1">
              <a:spLocks noChangeArrowheads="1"/>
            </p:cNvSpPr>
            <p:nvPr/>
          </p:nvSpPr>
          <p:spPr bwMode="auto">
            <a:xfrm>
              <a:off x="2316" y="3110"/>
              <a:ext cx="468" cy="270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100"/>
                <a:t>Micro-</a:t>
              </a:r>
            </a:p>
            <a:p>
              <a:pPr eaLnBrk="0" hangingPunct="0"/>
              <a:r>
                <a:rPr kumimoji="1" lang="en-US" sz="1100"/>
                <a:t>filaments</a:t>
              </a:r>
            </a:p>
          </p:txBody>
        </p:sp>
        <p:sp>
          <p:nvSpPr>
            <p:cNvPr id="141324" name="Text Box 10"/>
            <p:cNvSpPr txBox="1">
              <a:spLocks noChangeArrowheads="1"/>
            </p:cNvSpPr>
            <p:nvPr/>
          </p:nvSpPr>
          <p:spPr bwMode="auto">
            <a:xfrm>
              <a:off x="2804" y="3064"/>
              <a:ext cx="660" cy="164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100"/>
                <a:t>CYTOPLASM</a:t>
              </a:r>
            </a:p>
          </p:txBody>
        </p:sp>
        <p:sp>
          <p:nvSpPr>
            <p:cNvPr id="141325" name="Text Box 12"/>
            <p:cNvSpPr txBox="1">
              <a:spLocks noChangeArrowheads="1"/>
            </p:cNvSpPr>
            <p:nvPr/>
          </p:nvSpPr>
          <p:spPr bwMode="auto">
            <a:xfrm>
              <a:off x="3524" y="1973"/>
              <a:ext cx="1082" cy="1436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100" b="1"/>
                <a:t>Integrins</a:t>
              </a:r>
              <a:r>
                <a:rPr kumimoji="1" lang="en-US" sz="1100"/>
                <a:t> are membrane</a:t>
              </a:r>
            </a:p>
            <a:p>
              <a:pPr eaLnBrk="0" hangingPunct="0"/>
              <a:r>
                <a:rPr kumimoji="1" lang="en-US" sz="1100"/>
                <a:t>proteins that are bound</a:t>
              </a:r>
            </a:p>
            <a:p>
              <a:pPr eaLnBrk="0" hangingPunct="0"/>
              <a:r>
                <a:rPr kumimoji="1" lang="en-US" sz="1100"/>
                <a:t>to the ECM on one side</a:t>
              </a:r>
            </a:p>
            <a:p>
              <a:pPr eaLnBrk="0" hangingPunct="0"/>
              <a:r>
                <a:rPr kumimoji="1" lang="en-US" sz="1100"/>
                <a:t>and to associated</a:t>
              </a:r>
            </a:p>
            <a:p>
              <a:pPr eaLnBrk="0" hangingPunct="0"/>
              <a:r>
                <a:rPr kumimoji="1" lang="en-US" sz="1100"/>
                <a:t>proteins attached to</a:t>
              </a:r>
            </a:p>
            <a:p>
              <a:pPr eaLnBrk="0" hangingPunct="0"/>
              <a:r>
                <a:rPr kumimoji="1" lang="en-US" sz="1100"/>
                <a:t>microfilaments on the</a:t>
              </a:r>
            </a:p>
            <a:p>
              <a:pPr eaLnBrk="0" hangingPunct="0"/>
              <a:r>
                <a:rPr kumimoji="1" lang="en-US" sz="1100"/>
                <a:t>other. This linkage can</a:t>
              </a:r>
            </a:p>
            <a:p>
              <a:pPr eaLnBrk="0" hangingPunct="0"/>
              <a:r>
                <a:rPr kumimoji="1" lang="en-US" sz="1100"/>
                <a:t>transmit stimuli</a:t>
              </a:r>
            </a:p>
            <a:p>
              <a:pPr eaLnBrk="0" hangingPunct="0"/>
              <a:r>
                <a:rPr kumimoji="1" lang="en-US" sz="1100"/>
                <a:t>between the cell’s</a:t>
              </a:r>
            </a:p>
            <a:p>
              <a:pPr eaLnBrk="0" hangingPunct="0"/>
              <a:r>
                <a:rPr kumimoji="1" lang="en-US" sz="1100"/>
                <a:t>external environment</a:t>
              </a:r>
            </a:p>
            <a:p>
              <a:pPr eaLnBrk="0" hangingPunct="0"/>
              <a:r>
                <a:rPr kumimoji="1" lang="en-US" sz="1100"/>
                <a:t>and its interior and can</a:t>
              </a:r>
            </a:p>
            <a:p>
              <a:pPr eaLnBrk="0" hangingPunct="0"/>
              <a:r>
                <a:rPr kumimoji="1" lang="en-US" sz="1100"/>
                <a:t>result in changes in cell</a:t>
              </a:r>
            </a:p>
            <a:p>
              <a:pPr eaLnBrk="0" hangingPunct="0"/>
              <a:r>
                <a:rPr kumimoji="1" lang="en-US" sz="1100"/>
                <a:t>behavior.</a:t>
              </a:r>
            </a:p>
          </p:txBody>
        </p:sp>
        <p:sp>
          <p:nvSpPr>
            <p:cNvPr id="141326" name="Text Box 13"/>
            <p:cNvSpPr txBox="1">
              <a:spLocks noChangeArrowheads="1"/>
            </p:cNvSpPr>
            <p:nvPr/>
          </p:nvSpPr>
          <p:spPr bwMode="auto">
            <a:xfrm>
              <a:off x="4518" y="1021"/>
              <a:ext cx="714" cy="270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100"/>
                <a:t>Polysaccharide</a:t>
              </a:r>
            </a:p>
            <a:p>
              <a:pPr eaLnBrk="0" hangingPunct="0"/>
              <a:r>
                <a:rPr kumimoji="1" lang="en-US" sz="1100"/>
                <a:t>molecule</a:t>
              </a:r>
            </a:p>
          </p:txBody>
        </p:sp>
        <p:sp>
          <p:nvSpPr>
            <p:cNvPr id="141327" name="Text Box 14"/>
            <p:cNvSpPr txBox="1">
              <a:spLocks noChangeArrowheads="1"/>
            </p:cNvSpPr>
            <p:nvPr/>
          </p:nvSpPr>
          <p:spPr bwMode="auto">
            <a:xfrm>
              <a:off x="5115" y="1356"/>
              <a:ext cx="453" cy="270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100"/>
                <a:t>Carbo-</a:t>
              </a:r>
            </a:p>
            <a:p>
              <a:pPr eaLnBrk="0" hangingPunct="0"/>
              <a:r>
                <a:rPr kumimoji="1" lang="en-US" sz="1100"/>
                <a:t>hydrates</a:t>
              </a:r>
            </a:p>
          </p:txBody>
        </p:sp>
        <p:sp>
          <p:nvSpPr>
            <p:cNvPr id="141328" name="Text Box 15"/>
            <p:cNvSpPr txBox="1">
              <a:spLocks noChangeArrowheads="1"/>
            </p:cNvSpPr>
            <p:nvPr/>
          </p:nvSpPr>
          <p:spPr bwMode="auto">
            <a:xfrm>
              <a:off x="5082" y="2421"/>
              <a:ext cx="630" cy="270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100"/>
                <a:t>Proteoglycan</a:t>
              </a:r>
            </a:p>
            <a:p>
              <a:pPr algn="ctr" eaLnBrk="0" hangingPunct="0"/>
              <a:r>
                <a:rPr kumimoji="1" lang="en-US" sz="1100"/>
                <a:t>molecule</a:t>
              </a:r>
            </a:p>
          </p:txBody>
        </p:sp>
        <p:sp>
          <p:nvSpPr>
            <p:cNvPr id="141329" name="Text Box 16"/>
            <p:cNvSpPr txBox="1">
              <a:spLocks noChangeArrowheads="1"/>
            </p:cNvSpPr>
            <p:nvPr/>
          </p:nvSpPr>
          <p:spPr bwMode="auto">
            <a:xfrm>
              <a:off x="5375" y="1653"/>
              <a:ext cx="385" cy="270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100"/>
                <a:t>Core</a:t>
              </a:r>
            </a:p>
            <a:p>
              <a:pPr eaLnBrk="0" hangingPunct="0"/>
              <a:r>
                <a:rPr kumimoji="1" lang="en-US" sz="1100"/>
                <a:t>protein</a:t>
              </a:r>
            </a:p>
          </p:txBody>
        </p:sp>
        <p:sp>
          <p:nvSpPr>
            <p:cNvPr id="141330" name="Line 18"/>
            <p:cNvSpPr>
              <a:spLocks noChangeShapeType="1"/>
            </p:cNvSpPr>
            <p:nvPr/>
          </p:nvSpPr>
          <p:spPr bwMode="auto">
            <a:xfrm>
              <a:off x="707" y="1005"/>
              <a:ext cx="0" cy="4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331" name="Line 19"/>
            <p:cNvSpPr>
              <a:spLocks noChangeShapeType="1"/>
            </p:cNvSpPr>
            <p:nvPr/>
          </p:nvSpPr>
          <p:spPr bwMode="auto">
            <a:xfrm>
              <a:off x="710" y="1644"/>
              <a:ext cx="0" cy="6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332" name="AutoShape 20"/>
            <p:cNvSpPr>
              <a:spLocks/>
            </p:cNvSpPr>
            <p:nvPr/>
          </p:nvSpPr>
          <p:spPr bwMode="auto">
            <a:xfrm>
              <a:off x="624" y="2450"/>
              <a:ext cx="96" cy="523"/>
            </a:xfrm>
            <a:prstGeom prst="leftBrace">
              <a:avLst>
                <a:gd name="adj1" fmla="val 45399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333" name="Line 21"/>
            <p:cNvSpPr>
              <a:spLocks noChangeShapeType="1"/>
            </p:cNvSpPr>
            <p:nvPr/>
          </p:nvSpPr>
          <p:spPr bwMode="auto">
            <a:xfrm>
              <a:off x="710" y="1164"/>
              <a:ext cx="192" cy="5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334" name="Line 23"/>
            <p:cNvSpPr>
              <a:spLocks noChangeShapeType="1"/>
            </p:cNvSpPr>
            <p:nvPr/>
          </p:nvSpPr>
          <p:spPr bwMode="auto">
            <a:xfrm>
              <a:off x="715" y="1985"/>
              <a:ext cx="384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335" name="Line 25"/>
            <p:cNvSpPr>
              <a:spLocks noChangeShapeType="1"/>
            </p:cNvSpPr>
            <p:nvPr/>
          </p:nvSpPr>
          <p:spPr bwMode="auto">
            <a:xfrm flipH="1">
              <a:off x="528" y="2844"/>
              <a:ext cx="912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336" name="Text Box 27"/>
            <p:cNvSpPr txBox="1">
              <a:spLocks noChangeArrowheads="1"/>
            </p:cNvSpPr>
            <p:nvPr/>
          </p:nvSpPr>
          <p:spPr bwMode="auto">
            <a:xfrm>
              <a:off x="156" y="3136"/>
              <a:ext cx="409" cy="164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100"/>
                <a:t>Integrin</a:t>
              </a:r>
            </a:p>
          </p:txBody>
        </p:sp>
        <p:grpSp>
          <p:nvGrpSpPr>
            <p:cNvPr id="3" name="Group 30"/>
            <p:cNvGrpSpPr>
              <a:grpSpLocks/>
            </p:cNvGrpSpPr>
            <p:nvPr/>
          </p:nvGrpSpPr>
          <p:grpSpPr bwMode="auto">
            <a:xfrm>
              <a:off x="1964" y="3071"/>
              <a:ext cx="388" cy="214"/>
              <a:chOff x="1916" y="3443"/>
              <a:chExt cx="388" cy="214"/>
            </a:xfrm>
          </p:grpSpPr>
          <p:sp>
            <p:nvSpPr>
              <p:cNvPr id="141348" name="Line 28"/>
              <p:cNvSpPr>
                <a:spLocks noChangeShapeType="1"/>
              </p:cNvSpPr>
              <p:nvPr/>
            </p:nvSpPr>
            <p:spPr bwMode="auto">
              <a:xfrm>
                <a:off x="1916" y="3443"/>
                <a:ext cx="384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349" name="Line 29"/>
              <p:cNvSpPr>
                <a:spLocks noChangeShapeType="1"/>
              </p:cNvSpPr>
              <p:nvPr/>
            </p:nvSpPr>
            <p:spPr bwMode="auto">
              <a:xfrm flipV="1">
                <a:off x="1920" y="3585"/>
                <a:ext cx="384" cy="7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41338" name="Line 31"/>
            <p:cNvSpPr>
              <a:spLocks noChangeShapeType="1"/>
            </p:cNvSpPr>
            <p:nvPr/>
          </p:nvSpPr>
          <p:spPr bwMode="auto">
            <a:xfrm>
              <a:off x="3548" y="1020"/>
              <a:ext cx="0" cy="8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339" name="Line 32"/>
            <p:cNvSpPr>
              <a:spLocks noChangeShapeType="1"/>
            </p:cNvSpPr>
            <p:nvPr/>
          </p:nvSpPr>
          <p:spPr bwMode="auto">
            <a:xfrm>
              <a:off x="3552" y="2016"/>
              <a:ext cx="0" cy="13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340" name="Line 33"/>
            <p:cNvSpPr>
              <a:spLocks noChangeShapeType="1"/>
            </p:cNvSpPr>
            <p:nvPr/>
          </p:nvSpPr>
          <p:spPr bwMode="auto">
            <a:xfrm flipH="1" flipV="1">
              <a:off x="2832" y="2268"/>
              <a:ext cx="720" cy="4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341" name="Line 39"/>
            <p:cNvSpPr>
              <a:spLocks noChangeShapeType="1"/>
            </p:cNvSpPr>
            <p:nvPr/>
          </p:nvSpPr>
          <p:spPr bwMode="auto">
            <a:xfrm>
              <a:off x="4407" y="1020"/>
              <a:ext cx="0" cy="8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342" name="Line 40"/>
            <p:cNvSpPr>
              <a:spLocks noChangeShapeType="1"/>
            </p:cNvSpPr>
            <p:nvPr/>
          </p:nvSpPr>
          <p:spPr bwMode="auto">
            <a:xfrm>
              <a:off x="4407" y="1299"/>
              <a:ext cx="198" cy="29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343" name="Line 45"/>
            <p:cNvSpPr>
              <a:spLocks noChangeShapeType="1"/>
            </p:cNvSpPr>
            <p:nvPr/>
          </p:nvSpPr>
          <p:spPr bwMode="auto">
            <a:xfrm flipV="1">
              <a:off x="5376" y="1884"/>
              <a:ext cx="192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344" name="Line 50"/>
            <p:cNvSpPr>
              <a:spLocks noChangeShapeType="1"/>
            </p:cNvSpPr>
            <p:nvPr/>
          </p:nvSpPr>
          <p:spPr bwMode="auto">
            <a:xfrm flipH="1">
              <a:off x="5232" y="1584"/>
              <a:ext cx="96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345" name="Line 51"/>
            <p:cNvSpPr>
              <a:spLocks noChangeShapeType="1"/>
            </p:cNvSpPr>
            <p:nvPr/>
          </p:nvSpPr>
          <p:spPr bwMode="auto">
            <a:xfrm>
              <a:off x="5325" y="1590"/>
              <a:ext cx="0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346" name="AutoShape 52"/>
            <p:cNvSpPr>
              <a:spLocks/>
            </p:cNvSpPr>
            <p:nvPr/>
          </p:nvSpPr>
          <p:spPr bwMode="auto">
            <a:xfrm rot="-5400000">
              <a:off x="5326" y="2170"/>
              <a:ext cx="60" cy="448"/>
            </a:xfrm>
            <a:prstGeom prst="leftBrace">
              <a:avLst>
                <a:gd name="adj1" fmla="val 62222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347" name="Line 55"/>
            <p:cNvSpPr>
              <a:spLocks noChangeShapeType="1"/>
            </p:cNvSpPr>
            <p:nvPr/>
          </p:nvSpPr>
          <p:spPr bwMode="auto">
            <a:xfrm>
              <a:off x="2976" y="1296"/>
              <a:ext cx="57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487363"/>
          </a:xfrm>
        </p:spPr>
        <p:txBody>
          <a:bodyPr/>
          <a:lstStyle/>
          <a:p>
            <a:pPr eaLnBrk="1" hangingPunct="1"/>
            <a:r>
              <a:rPr lang="en-US" sz="2800">
                <a:ea typeface="ＭＳ Ｐゴシック" charset="-128"/>
                <a:cs typeface="ＭＳ Ｐゴシック" charset="-128"/>
              </a:rPr>
              <a:t>Intercellular Junctions in Animal Tissues</a:t>
            </a:r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673100" y="685800"/>
            <a:ext cx="8191500" cy="5857875"/>
            <a:chOff x="424" y="432"/>
            <a:chExt cx="5160" cy="3690"/>
          </a:xfrm>
        </p:grpSpPr>
        <p:pic>
          <p:nvPicPr>
            <p:cNvPr id="142340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80" y="432"/>
              <a:ext cx="2899" cy="3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</p:pic>
        <p:sp>
          <p:nvSpPr>
            <p:cNvPr id="142341" name="Text Box 6"/>
            <p:cNvSpPr txBox="1">
              <a:spLocks noChangeArrowheads="1"/>
            </p:cNvSpPr>
            <p:nvPr/>
          </p:nvSpPr>
          <p:spPr bwMode="auto">
            <a:xfrm>
              <a:off x="560" y="742"/>
              <a:ext cx="1106" cy="40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 dirty="0"/>
                <a:t>Tight junctions prevent </a:t>
              </a:r>
            </a:p>
            <a:p>
              <a:pPr eaLnBrk="0" hangingPunct="0"/>
              <a:r>
                <a:rPr kumimoji="1" lang="en-US" sz="1200" dirty="0"/>
                <a:t>fluid from moving </a:t>
              </a:r>
            </a:p>
            <a:p>
              <a:pPr eaLnBrk="0" hangingPunct="0"/>
              <a:r>
                <a:rPr kumimoji="1" lang="en-US" sz="1200" dirty="0"/>
                <a:t>across a layer of cells</a:t>
              </a:r>
            </a:p>
          </p:txBody>
        </p:sp>
        <p:sp>
          <p:nvSpPr>
            <p:cNvPr id="142342" name="Text Box 7"/>
            <p:cNvSpPr txBox="1">
              <a:spLocks noChangeArrowheads="1"/>
            </p:cNvSpPr>
            <p:nvPr/>
          </p:nvSpPr>
          <p:spPr bwMode="auto">
            <a:xfrm>
              <a:off x="1977" y="730"/>
              <a:ext cx="685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Tight junction</a:t>
              </a:r>
            </a:p>
          </p:txBody>
        </p:sp>
        <p:sp>
          <p:nvSpPr>
            <p:cNvPr id="142343" name="Text Box 8"/>
            <p:cNvSpPr txBox="1">
              <a:spLocks noChangeArrowheads="1"/>
            </p:cNvSpPr>
            <p:nvPr/>
          </p:nvSpPr>
          <p:spPr bwMode="auto">
            <a:xfrm>
              <a:off x="3042" y="1434"/>
              <a:ext cx="411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0.5 µm</a:t>
              </a:r>
            </a:p>
          </p:txBody>
        </p:sp>
        <p:sp>
          <p:nvSpPr>
            <p:cNvPr id="142344" name="Text Box 9"/>
            <p:cNvSpPr txBox="1">
              <a:spLocks noChangeArrowheads="1"/>
            </p:cNvSpPr>
            <p:nvPr/>
          </p:nvSpPr>
          <p:spPr bwMode="auto">
            <a:xfrm>
              <a:off x="3101" y="2738"/>
              <a:ext cx="331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1 µm</a:t>
              </a:r>
            </a:p>
          </p:txBody>
        </p:sp>
        <p:sp>
          <p:nvSpPr>
            <p:cNvPr id="142345" name="Text Box 10"/>
            <p:cNvSpPr txBox="1">
              <a:spLocks noChangeArrowheads="1"/>
            </p:cNvSpPr>
            <p:nvPr/>
          </p:nvSpPr>
          <p:spPr bwMode="auto">
            <a:xfrm>
              <a:off x="424" y="3491"/>
              <a:ext cx="477" cy="40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/>
                <a:t>Space</a:t>
              </a:r>
            </a:p>
            <a:p>
              <a:pPr eaLnBrk="0" hangingPunct="0"/>
              <a:r>
                <a:rPr kumimoji="1" lang="en-US" sz="1200"/>
                <a:t>between</a:t>
              </a:r>
            </a:p>
            <a:p>
              <a:pPr eaLnBrk="0" hangingPunct="0"/>
              <a:r>
                <a:rPr kumimoji="1" lang="en-US" sz="1200"/>
                <a:t>cells</a:t>
              </a:r>
            </a:p>
          </p:txBody>
        </p:sp>
        <p:sp>
          <p:nvSpPr>
            <p:cNvPr id="142346" name="Text Box 11"/>
            <p:cNvSpPr txBox="1">
              <a:spLocks noChangeArrowheads="1"/>
            </p:cNvSpPr>
            <p:nvPr/>
          </p:nvSpPr>
          <p:spPr bwMode="auto">
            <a:xfrm>
              <a:off x="816" y="3654"/>
              <a:ext cx="967" cy="288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/>
                <a:t>Plasma membranes</a:t>
              </a:r>
            </a:p>
            <a:p>
              <a:pPr eaLnBrk="0" hangingPunct="0"/>
              <a:r>
                <a:rPr kumimoji="1" lang="en-US" sz="1200"/>
                <a:t>of adjacent cells</a:t>
              </a:r>
            </a:p>
          </p:txBody>
        </p:sp>
        <p:sp>
          <p:nvSpPr>
            <p:cNvPr id="142347" name="Text Box 12"/>
            <p:cNvSpPr txBox="1">
              <a:spLocks noChangeArrowheads="1"/>
            </p:cNvSpPr>
            <p:nvPr/>
          </p:nvSpPr>
          <p:spPr bwMode="auto">
            <a:xfrm>
              <a:off x="1888" y="3350"/>
              <a:ext cx="642" cy="288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/>
                <a:t>Extracellular</a:t>
              </a:r>
            </a:p>
            <a:p>
              <a:pPr eaLnBrk="0" hangingPunct="0"/>
              <a:r>
                <a:rPr kumimoji="1" lang="en-US" sz="1200"/>
                <a:t>matrix</a:t>
              </a:r>
            </a:p>
          </p:txBody>
        </p:sp>
        <p:sp>
          <p:nvSpPr>
            <p:cNvPr id="142348" name="Text Box 13"/>
            <p:cNvSpPr txBox="1">
              <a:spLocks noChangeArrowheads="1"/>
            </p:cNvSpPr>
            <p:nvPr/>
          </p:nvSpPr>
          <p:spPr bwMode="auto">
            <a:xfrm>
              <a:off x="2210" y="3593"/>
              <a:ext cx="653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Gap junction</a:t>
              </a:r>
            </a:p>
          </p:txBody>
        </p:sp>
        <p:sp>
          <p:nvSpPr>
            <p:cNvPr id="142349" name="Text Box 14"/>
            <p:cNvSpPr txBox="1">
              <a:spLocks noChangeArrowheads="1"/>
            </p:cNvSpPr>
            <p:nvPr/>
          </p:nvSpPr>
          <p:spPr bwMode="auto">
            <a:xfrm>
              <a:off x="1010" y="2001"/>
              <a:ext cx="807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 b="1"/>
                <a:t>Tight junctions</a:t>
              </a:r>
            </a:p>
          </p:txBody>
        </p:sp>
        <p:sp>
          <p:nvSpPr>
            <p:cNvPr id="142350" name="Text Box 15"/>
            <p:cNvSpPr txBox="1">
              <a:spLocks noChangeArrowheads="1"/>
            </p:cNvSpPr>
            <p:nvPr/>
          </p:nvSpPr>
          <p:spPr bwMode="auto">
            <a:xfrm>
              <a:off x="3010" y="3949"/>
              <a:ext cx="411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0.1 µm</a:t>
              </a:r>
            </a:p>
          </p:txBody>
        </p:sp>
        <p:sp>
          <p:nvSpPr>
            <p:cNvPr id="142351" name="Text Box 16"/>
            <p:cNvSpPr txBox="1">
              <a:spLocks noChangeArrowheads="1"/>
            </p:cNvSpPr>
            <p:nvPr/>
          </p:nvSpPr>
          <p:spPr bwMode="auto">
            <a:xfrm>
              <a:off x="808" y="2159"/>
              <a:ext cx="648" cy="288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/>
                <a:t>Intermediate</a:t>
              </a:r>
            </a:p>
            <a:p>
              <a:pPr eaLnBrk="0" hangingPunct="0"/>
              <a:r>
                <a:rPr kumimoji="1" lang="en-US" sz="1200"/>
                <a:t>filaments</a:t>
              </a:r>
            </a:p>
          </p:txBody>
        </p:sp>
        <p:sp>
          <p:nvSpPr>
            <p:cNvPr id="142352" name="Text Box 17"/>
            <p:cNvSpPr txBox="1">
              <a:spLocks noChangeArrowheads="1"/>
            </p:cNvSpPr>
            <p:nvPr/>
          </p:nvSpPr>
          <p:spPr bwMode="auto">
            <a:xfrm>
              <a:off x="1064" y="2404"/>
              <a:ext cx="685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 b="1"/>
                <a:t>Desmosome</a:t>
              </a:r>
            </a:p>
          </p:txBody>
        </p:sp>
        <p:sp>
          <p:nvSpPr>
            <p:cNvPr id="142353" name="Text Box 18"/>
            <p:cNvSpPr txBox="1">
              <a:spLocks noChangeArrowheads="1"/>
            </p:cNvSpPr>
            <p:nvPr/>
          </p:nvSpPr>
          <p:spPr bwMode="auto">
            <a:xfrm>
              <a:off x="1282" y="2654"/>
              <a:ext cx="544" cy="288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 b="1"/>
                <a:t>Gap</a:t>
              </a:r>
            </a:p>
            <a:p>
              <a:pPr eaLnBrk="0" hangingPunct="0"/>
              <a:r>
                <a:rPr kumimoji="1" lang="en-US" sz="1200" b="1"/>
                <a:t>junctions</a:t>
              </a:r>
            </a:p>
          </p:txBody>
        </p:sp>
        <p:sp>
          <p:nvSpPr>
            <p:cNvPr id="142354" name="Text Box 19"/>
            <p:cNvSpPr txBox="1">
              <a:spLocks noChangeArrowheads="1"/>
            </p:cNvSpPr>
            <p:nvPr/>
          </p:nvSpPr>
          <p:spPr bwMode="auto">
            <a:xfrm>
              <a:off x="3428" y="528"/>
              <a:ext cx="1956" cy="109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endParaRPr kumimoji="1" lang="en-US" sz="1200"/>
            </a:p>
            <a:p>
              <a:pPr eaLnBrk="0" hangingPunct="0"/>
              <a:r>
                <a:rPr kumimoji="1" lang="en-US" sz="1200"/>
                <a:t>At </a:t>
              </a:r>
              <a:r>
                <a:rPr kumimoji="1" lang="en-US" sz="1200" b="1"/>
                <a:t>tight junctions</a:t>
              </a:r>
              <a:r>
                <a:rPr kumimoji="1" lang="en-US" sz="1200"/>
                <a:t>, the membranes of</a:t>
              </a:r>
            </a:p>
            <a:p>
              <a:pPr eaLnBrk="0" hangingPunct="0"/>
              <a:r>
                <a:rPr kumimoji="1" lang="en-US" sz="1200"/>
                <a:t>neighboring cells are very tightly pressed</a:t>
              </a:r>
            </a:p>
            <a:p>
              <a:pPr eaLnBrk="0" hangingPunct="0"/>
              <a:r>
                <a:rPr kumimoji="1" lang="en-US" sz="1200"/>
                <a:t>against each other, bound together by</a:t>
              </a:r>
            </a:p>
            <a:p>
              <a:pPr eaLnBrk="0" hangingPunct="0"/>
              <a:r>
                <a:rPr kumimoji="1" lang="en-US" sz="1200"/>
                <a:t>specific proteins (purple). Forming continu-</a:t>
              </a:r>
            </a:p>
            <a:p>
              <a:pPr eaLnBrk="0" hangingPunct="0"/>
              <a:r>
                <a:rPr kumimoji="1" lang="en-US" sz="1200"/>
                <a:t>ous seals around the cells, tight junctions</a:t>
              </a:r>
            </a:p>
            <a:p>
              <a:pPr eaLnBrk="0" hangingPunct="0"/>
              <a:r>
                <a:rPr kumimoji="1" lang="en-US" sz="1200"/>
                <a:t>prevent leakage of extracellular fluid across</a:t>
              </a:r>
            </a:p>
            <a:p>
              <a:pPr eaLnBrk="0" hangingPunct="0"/>
              <a:r>
                <a:rPr kumimoji="1" lang="en-US" sz="1200"/>
                <a:t>a layer of epithelial cells.</a:t>
              </a:r>
            </a:p>
            <a:p>
              <a:pPr eaLnBrk="0" hangingPunct="0"/>
              <a:endParaRPr kumimoji="1" lang="en-US" sz="1200"/>
            </a:p>
          </p:txBody>
        </p:sp>
        <p:sp>
          <p:nvSpPr>
            <p:cNvPr id="142355" name="Text Box 20"/>
            <p:cNvSpPr txBox="1">
              <a:spLocks noChangeArrowheads="1"/>
            </p:cNvSpPr>
            <p:nvPr/>
          </p:nvSpPr>
          <p:spPr bwMode="auto">
            <a:xfrm>
              <a:off x="3443" y="1888"/>
              <a:ext cx="1973" cy="63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 b="1"/>
                <a:t>Desmosomes</a:t>
              </a:r>
              <a:r>
                <a:rPr kumimoji="1" lang="en-US" sz="1200"/>
                <a:t> (also called </a:t>
              </a:r>
              <a:r>
                <a:rPr kumimoji="1" lang="en-US" sz="1200" i="1"/>
                <a:t>anchoring</a:t>
              </a:r>
            </a:p>
            <a:p>
              <a:pPr eaLnBrk="0" hangingPunct="0"/>
              <a:r>
                <a:rPr kumimoji="1" lang="en-US" sz="1200" i="1"/>
                <a:t>junctions</a:t>
              </a:r>
              <a:r>
                <a:rPr kumimoji="1" lang="en-US" sz="1200"/>
                <a:t>) function like rivets, fastening cells</a:t>
              </a:r>
            </a:p>
            <a:p>
              <a:pPr eaLnBrk="0" hangingPunct="0"/>
              <a:r>
                <a:rPr kumimoji="1" lang="en-US" sz="1200"/>
                <a:t>together into strong sheets. Intermediate</a:t>
              </a:r>
            </a:p>
            <a:p>
              <a:pPr eaLnBrk="0" hangingPunct="0"/>
              <a:r>
                <a:rPr kumimoji="1" lang="en-US" sz="1200"/>
                <a:t>filaments made of sturdy keratin proteins</a:t>
              </a:r>
            </a:p>
            <a:p>
              <a:pPr eaLnBrk="0" hangingPunct="0"/>
              <a:r>
                <a:rPr kumimoji="1" lang="en-US" sz="1200"/>
                <a:t>anchor desmosomes in the cytoplasm.</a:t>
              </a:r>
            </a:p>
          </p:txBody>
        </p:sp>
        <p:sp>
          <p:nvSpPr>
            <p:cNvPr id="142356" name="Text Box 21"/>
            <p:cNvSpPr txBox="1">
              <a:spLocks noChangeArrowheads="1"/>
            </p:cNvSpPr>
            <p:nvPr/>
          </p:nvSpPr>
          <p:spPr bwMode="auto">
            <a:xfrm>
              <a:off x="3456" y="2979"/>
              <a:ext cx="2128" cy="109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200" b="1"/>
                <a:t>Gap junctions</a:t>
              </a:r>
              <a:r>
                <a:rPr kumimoji="1" lang="en-US" sz="1200"/>
                <a:t> (also called</a:t>
              </a:r>
              <a:r>
                <a:rPr kumimoji="1" lang="en-US" sz="1200" i="1"/>
                <a:t> communicating</a:t>
              </a:r>
            </a:p>
            <a:p>
              <a:pPr eaLnBrk="0" hangingPunct="0"/>
              <a:r>
                <a:rPr kumimoji="1" lang="en-US" sz="1200" i="1"/>
                <a:t>junctions</a:t>
              </a:r>
              <a:r>
                <a:rPr kumimoji="1" lang="en-US" sz="1200"/>
                <a:t>) provide cytoplasmic channels from</a:t>
              </a:r>
            </a:p>
            <a:p>
              <a:pPr eaLnBrk="0" hangingPunct="0"/>
              <a:r>
                <a:rPr kumimoji="1" lang="en-US" sz="1200"/>
                <a:t>one cell to an adjacent cell. Gap junctions </a:t>
              </a:r>
            </a:p>
            <a:p>
              <a:pPr eaLnBrk="0" hangingPunct="0"/>
              <a:r>
                <a:rPr kumimoji="1" lang="en-US" sz="1200"/>
                <a:t>consist of special membrane proteins that </a:t>
              </a:r>
            </a:p>
            <a:p>
              <a:pPr eaLnBrk="0" hangingPunct="0"/>
              <a:r>
                <a:rPr kumimoji="1" lang="en-US" sz="1200"/>
                <a:t>surround a pore through which ions, sugars,</a:t>
              </a:r>
            </a:p>
            <a:p>
              <a:pPr eaLnBrk="0" hangingPunct="0"/>
              <a:r>
                <a:rPr kumimoji="1" lang="en-US" sz="1200"/>
                <a:t>amino acids, and other small molecules may</a:t>
              </a:r>
            </a:p>
            <a:p>
              <a:pPr eaLnBrk="0" hangingPunct="0"/>
              <a:r>
                <a:rPr kumimoji="1" lang="en-US" sz="1200"/>
                <a:t>pass. Gap junctions are necessary for commu-</a:t>
              </a:r>
            </a:p>
            <a:p>
              <a:pPr eaLnBrk="0" hangingPunct="0"/>
              <a:r>
                <a:rPr kumimoji="1" lang="en-US" sz="1200"/>
                <a:t>nication between cells in many types of tissues,</a:t>
              </a:r>
            </a:p>
            <a:p>
              <a:pPr eaLnBrk="0" hangingPunct="0"/>
              <a:r>
                <a:rPr kumimoji="1" lang="en-US" sz="1200"/>
                <a:t>including heart muscle and animal embryos.</a:t>
              </a:r>
            </a:p>
          </p:txBody>
        </p:sp>
        <p:sp>
          <p:nvSpPr>
            <p:cNvPr id="142357" name="Rectangle 22"/>
            <p:cNvSpPr>
              <a:spLocks noChangeArrowheads="1"/>
            </p:cNvSpPr>
            <p:nvPr/>
          </p:nvSpPr>
          <p:spPr bwMode="auto">
            <a:xfrm>
              <a:off x="3480" y="448"/>
              <a:ext cx="1887" cy="222"/>
            </a:xfrm>
            <a:prstGeom prst="rect">
              <a:avLst/>
            </a:prstGeom>
            <a:solidFill>
              <a:srgbClr val="821475"/>
            </a:solidFill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358" name="Rectangle 23"/>
            <p:cNvSpPr>
              <a:spLocks noChangeArrowheads="1"/>
            </p:cNvSpPr>
            <p:nvPr/>
          </p:nvSpPr>
          <p:spPr bwMode="auto">
            <a:xfrm>
              <a:off x="3488" y="1656"/>
              <a:ext cx="1880" cy="222"/>
            </a:xfrm>
            <a:prstGeom prst="rect">
              <a:avLst/>
            </a:prstGeom>
            <a:solidFill>
              <a:srgbClr val="821475"/>
            </a:solidFill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359" name="Rectangle 24"/>
            <p:cNvSpPr>
              <a:spLocks noChangeArrowheads="1"/>
            </p:cNvSpPr>
            <p:nvPr/>
          </p:nvSpPr>
          <p:spPr bwMode="auto">
            <a:xfrm>
              <a:off x="3488" y="2784"/>
              <a:ext cx="1880" cy="222"/>
            </a:xfrm>
            <a:prstGeom prst="rect">
              <a:avLst/>
            </a:prstGeom>
            <a:solidFill>
              <a:srgbClr val="821475"/>
            </a:solidFill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360" name="Text Box 25"/>
            <p:cNvSpPr txBox="1">
              <a:spLocks noChangeArrowheads="1"/>
            </p:cNvSpPr>
            <p:nvPr/>
          </p:nvSpPr>
          <p:spPr bwMode="auto">
            <a:xfrm>
              <a:off x="3824" y="480"/>
              <a:ext cx="1392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sz="1200" b="1">
                  <a:solidFill>
                    <a:schemeClr val="bg1"/>
                  </a:solidFill>
                </a:rPr>
                <a:t>TIGHT JUNCTIONS</a:t>
              </a:r>
            </a:p>
          </p:txBody>
        </p:sp>
        <p:sp>
          <p:nvSpPr>
            <p:cNvPr id="142361" name="Text Box 26"/>
            <p:cNvSpPr txBox="1">
              <a:spLocks noChangeArrowheads="1"/>
            </p:cNvSpPr>
            <p:nvPr/>
          </p:nvSpPr>
          <p:spPr bwMode="auto">
            <a:xfrm>
              <a:off x="3680" y="1677"/>
              <a:ext cx="1319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sz="1200" b="1">
                  <a:solidFill>
                    <a:schemeClr val="bg1"/>
                  </a:solidFill>
                </a:rPr>
                <a:t>DESMOSOMES</a:t>
              </a:r>
            </a:p>
          </p:txBody>
        </p:sp>
        <p:sp>
          <p:nvSpPr>
            <p:cNvPr id="142362" name="Text Box 27"/>
            <p:cNvSpPr txBox="1">
              <a:spLocks noChangeArrowheads="1"/>
            </p:cNvSpPr>
            <p:nvPr/>
          </p:nvSpPr>
          <p:spPr bwMode="auto">
            <a:xfrm>
              <a:off x="3816" y="2805"/>
              <a:ext cx="1319" cy="173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1" lang="en-US" sz="1200" b="1">
                  <a:solidFill>
                    <a:schemeClr val="bg1"/>
                  </a:solidFill>
                </a:rPr>
                <a:t>GAP JUNCTIONS</a:t>
              </a:r>
            </a:p>
          </p:txBody>
        </p:sp>
        <p:sp>
          <p:nvSpPr>
            <p:cNvPr id="142363" name="Line 28"/>
            <p:cNvSpPr>
              <a:spLocks noChangeShapeType="1"/>
            </p:cNvSpPr>
            <p:nvPr/>
          </p:nvSpPr>
          <p:spPr bwMode="auto">
            <a:xfrm flipH="1">
              <a:off x="2656" y="832"/>
              <a:ext cx="489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364" name="Line 29"/>
            <p:cNvSpPr>
              <a:spLocks noChangeShapeType="1"/>
            </p:cNvSpPr>
            <p:nvPr/>
          </p:nvSpPr>
          <p:spPr bwMode="auto">
            <a:xfrm flipH="1">
              <a:off x="1784" y="2012"/>
              <a:ext cx="91" cy="8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365" name="Line 30"/>
            <p:cNvSpPr>
              <a:spLocks noChangeShapeType="1"/>
            </p:cNvSpPr>
            <p:nvPr/>
          </p:nvSpPr>
          <p:spPr bwMode="auto">
            <a:xfrm flipH="1">
              <a:off x="1728" y="2496"/>
              <a:ext cx="136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728" y="2428"/>
              <a:ext cx="227" cy="89"/>
              <a:chOff x="728" y="2428"/>
              <a:chExt cx="240" cy="96"/>
            </a:xfrm>
          </p:grpSpPr>
          <p:sp>
            <p:nvSpPr>
              <p:cNvPr id="142373" name="Line 32"/>
              <p:cNvSpPr>
                <a:spLocks noChangeShapeType="1"/>
              </p:cNvSpPr>
              <p:nvPr/>
            </p:nvSpPr>
            <p:spPr bwMode="auto">
              <a:xfrm flipV="1">
                <a:off x="960" y="2428"/>
                <a:ext cx="0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374" name="Line 33"/>
              <p:cNvSpPr>
                <a:spLocks noChangeShapeType="1"/>
              </p:cNvSpPr>
              <p:nvPr/>
            </p:nvSpPr>
            <p:spPr bwMode="auto">
              <a:xfrm flipH="1">
                <a:off x="728" y="2432"/>
                <a:ext cx="240" cy="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42367" name="Line 34"/>
            <p:cNvSpPr>
              <a:spLocks noChangeShapeType="1"/>
            </p:cNvSpPr>
            <p:nvPr/>
          </p:nvSpPr>
          <p:spPr bwMode="auto">
            <a:xfrm flipH="1">
              <a:off x="1776" y="2880"/>
              <a:ext cx="91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368" name="Line 35"/>
            <p:cNvSpPr>
              <a:spLocks noChangeShapeType="1"/>
            </p:cNvSpPr>
            <p:nvPr/>
          </p:nvSpPr>
          <p:spPr bwMode="auto">
            <a:xfrm flipH="1">
              <a:off x="616" y="3098"/>
              <a:ext cx="235" cy="37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369" name="Line 36"/>
            <p:cNvSpPr>
              <a:spLocks noChangeShapeType="1"/>
            </p:cNvSpPr>
            <p:nvPr/>
          </p:nvSpPr>
          <p:spPr bwMode="auto">
            <a:xfrm>
              <a:off x="832" y="3328"/>
              <a:ext cx="152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370" name="Line 37"/>
            <p:cNvSpPr>
              <a:spLocks noChangeShapeType="1"/>
            </p:cNvSpPr>
            <p:nvPr/>
          </p:nvSpPr>
          <p:spPr bwMode="auto">
            <a:xfrm flipH="1" flipV="1">
              <a:off x="864" y="3216"/>
              <a:ext cx="136" cy="44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371" name="Line 38"/>
            <p:cNvSpPr>
              <a:spLocks noChangeShapeType="1"/>
            </p:cNvSpPr>
            <p:nvPr/>
          </p:nvSpPr>
          <p:spPr bwMode="auto">
            <a:xfrm flipH="1" flipV="1">
              <a:off x="1788" y="3360"/>
              <a:ext cx="136" cy="8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372" name="Line 39"/>
            <p:cNvSpPr>
              <a:spLocks noChangeShapeType="1"/>
            </p:cNvSpPr>
            <p:nvPr/>
          </p:nvSpPr>
          <p:spPr bwMode="auto">
            <a:xfrm flipH="1">
              <a:off x="2832" y="3696"/>
              <a:ext cx="227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292100" y="1600200"/>
            <a:ext cx="8331200" cy="36576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Plasmodesmata between plant cells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525463" y="1636713"/>
            <a:ext cx="7932737" cy="3392487"/>
            <a:chOff x="331" y="1031"/>
            <a:chExt cx="4997" cy="2137"/>
          </a:xfrm>
        </p:grpSpPr>
        <p:sp>
          <p:nvSpPr>
            <p:cNvPr id="143364" name="Text Box 10"/>
            <p:cNvSpPr txBox="1">
              <a:spLocks noChangeArrowheads="1"/>
            </p:cNvSpPr>
            <p:nvPr/>
          </p:nvSpPr>
          <p:spPr bwMode="auto">
            <a:xfrm>
              <a:off x="4487" y="1031"/>
              <a:ext cx="654" cy="212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600"/>
                <a:t>Cell walls</a:t>
              </a:r>
            </a:p>
          </p:txBody>
        </p:sp>
        <p:pic>
          <p:nvPicPr>
            <p:cNvPr id="143365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08" y="1462"/>
              <a:ext cx="4320" cy="1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366" name="Text Box 5"/>
            <p:cNvSpPr txBox="1">
              <a:spLocks noChangeArrowheads="1"/>
            </p:cNvSpPr>
            <p:nvPr/>
          </p:nvSpPr>
          <p:spPr bwMode="auto">
            <a:xfrm>
              <a:off x="331" y="1549"/>
              <a:ext cx="515" cy="366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600"/>
                <a:t>Interior</a:t>
              </a:r>
            </a:p>
            <a:p>
              <a:pPr eaLnBrk="0" hangingPunct="0"/>
              <a:r>
                <a:rPr kumimoji="1" lang="en-US" sz="1600"/>
                <a:t>of cell</a:t>
              </a:r>
            </a:p>
          </p:txBody>
        </p:sp>
        <p:sp>
          <p:nvSpPr>
            <p:cNvPr id="143367" name="Text Box 6"/>
            <p:cNvSpPr txBox="1">
              <a:spLocks noChangeArrowheads="1"/>
            </p:cNvSpPr>
            <p:nvPr/>
          </p:nvSpPr>
          <p:spPr bwMode="auto">
            <a:xfrm>
              <a:off x="349" y="2422"/>
              <a:ext cx="515" cy="366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kumimoji="1" lang="en-US" sz="1600"/>
                <a:t>Interior</a:t>
              </a:r>
            </a:p>
            <a:p>
              <a:pPr eaLnBrk="0" hangingPunct="0"/>
              <a:r>
                <a:rPr kumimoji="1" lang="en-US" sz="1600"/>
                <a:t>of cell</a:t>
              </a:r>
            </a:p>
          </p:txBody>
        </p:sp>
        <p:sp>
          <p:nvSpPr>
            <p:cNvPr id="143368" name="Text Box 7"/>
            <p:cNvSpPr txBox="1">
              <a:spLocks noChangeArrowheads="1"/>
            </p:cNvSpPr>
            <p:nvPr/>
          </p:nvSpPr>
          <p:spPr bwMode="auto">
            <a:xfrm>
              <a:off x="1097" y="2943"/>
              <a:ext cx="511" cy="212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600"/>
                <a:t>0.5 µm</a:t>
              </a:r>
            </a:p>
          </p:txBody>
        </p:sp>
        <p:sp>
          <p:nvSpPr>
            <p:cNvPr id="143369" name="Text Box 8"/>
            <p:cNvSpPr txBox="1">
              <a:spLocks noChangeArrowheads="1"/>
            </p:cNvSpPr>
            <p:nvPr/>
          </p:nvSpPr>
          <p:spPr bwMode="auto">
            <a:xfrm>
              <a:off x="2544" y="2951"/>
              <a:ext cx="1033" cy="212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600"/>
                <a:t>Plasmodesmata</a:t>
              </a:r>
            </a:p>
          </p:txBody>
        </p:sp>
        <p:sp>
          <p:nvSpPr>
            <p:cNvPr id="143370" name="Text Box 9"/>
            <p:cNvSpPr txBox="1">
              <a:spLocks noChangeArrowheads="1"/>
            </p:cNvSpPr>
            <p:nvPr/>
          </p:nvSpPr>
          <p:spPr bwMode="auto">
            <a:xfrm>
              <a:off x="3993" y="2956"/>
              <a:ext cx="1254" cy="212"/>
            </a:xfrm>
            <a:prstGeom prst="rect">
              <a:avLst/>
            </a:prstGeom>
            <a:noFill/>
            <a:ln w="349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600"/>
                <a:t>Plasma membranes</a:t>
              </a:r>
            </a:p>
          </p:txBody>
        </p:sp>
        <p:sp>
          <p:nvSpPr>
            <p:cNvPr id="143371" name="AutoShape 11"/>
            <p:cNvSpPr>
              <a:spLocks/>
            </p:cNvSpPr>
            <p:nvPr/>
          </p:nvSpPr>
          <p:spPr bwMode="auto">
            <a:xfrm>
              <a:off x="856" y="1445"/>
              <a:ext cx="92" cy="432"/>
            </a:xfrm>
            <a:prstGeom prst="leftBrace">
              <a:avLst>
                <a:gd name="adj1" fmla="val 39130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72" name="AutoShape 12"/>
            <p:cNvSpPr>
              <a:spLocks/>
            </p:cNvSpPr>
            <p:nvPr/>
          </p:nvSpPr>
          <p:spPr bwMode="auto">
            <a:xfrm>
              <a:off x="856" y="2337"/>
              <a:ext cx="92" cy="432"/>
            </a:xfrm>
            <a:prstGeom prst="leftBrace">
              <a:avLst>
                <a:gd name="adj1" fmla="val 39130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16"/>
            <p:cNvGrpSpPr>
              <a:grpSpLocks/>
            </p:cNvGrpSpPr>
            <p:nvPr/>
          </p:nvGrpSpPr>
          <p:grpSpPr bwMode="auto">
            <a:xfrm>
              <a:off x="2736" y="2097"/>
              <a:ext cx="432" cy="912"/>
              <a:chOff x="2832" y="1968"/>
              <a:chExt cx="432" cy="912"/>
            </a:xfrm>
          </p:grpSpPr>
          <p:sp>
            <p:nvSpPr>
              <p:cNvPr id="143379" name="Line 14"/>
              <p:cNvSpPr>
                <a:spLocks noChangeShapeType="1"/>
              </p:cNvSpPr>
              <p:nvPr/>
            </p:nvSpPr>
            <p:spPr bwMode="auto">
              <a:xfrm>
                <a:off x="2832" y="1968"/>
                <a:ext cx="0" cy="91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380" name="Line 15"/>
              <p:cNvSpPr>
                <a:spLocks noChangeShapeType="1"/>
              </p:cNvSpPr>
              <p:nvPr/>
            </p:nvSpPr>
            <p:spPr bwMode="auto">
              <a:xfrm flipH="1">
                <a:off x="2832" y="2016"/>
                <a:ext cx="432" cy="8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43374" name="Line 18"/>
            <p:cNvSpPr>
              <a:spLocks noChangeShapeType="1"/>
            </p:cNvSpPr>
            <p:nvPr/>
          </p:nvSpPr>
          <p:spPr bwMode="auto">
            <a:xfrm>
              <a:off x="4224" y="1824"/>
              <a:ext cx="96" cy="11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75" name="Line 19"/>
            <p:cNvSpPr>
              <a:spLocks noChangeShapeType="1"/>
            </p:cNvSpPr>
            <p:nvPr/>
          </p:nvSpPr>
          <p:spPr bwMode="auto">
            <a:xfrm flipH="1">
              <a:off x="4324" y="2152"/>
              <a:ext cx="288" cy="8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" name="Group 22"/>
            <p:cNvGrpSpPr>
              <a:grpSpLocks/>
            </p:cNvGrpSpPr>
            <p:nvPr/>
          </p:nvGrpSpPr>
          <p:grpSpPr bwMode="auto">
            <a:xfrm>
              <a:off x="4656" y="1233"/>
              <a:ext cx="480" cy="816"/>
              <a:chOff x="4752" y="1104"/>
              <a:chExt cx="480" cy="816"/>
            </a:xfrm>
          </p:grpSpPr>
          <p:sp>
            <p:nvSpPr>
              <p:cNvPr id="143377" name="Line 20"/>
              <p:cNvSpPr>
                <a:spLocks noChangeShapeType="1"/>
              </p:cNvSpPr>
              <p:nvPr/>
            </p:nvSpPr>
            <p:spPr bwMode="auto">
              <a:xfrm flipH="1" flipV="1">
                <a:off x="4752" y="1104"/>
                <a:ext cx="240" cy="81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378" name="Line 21"/>
              <p:cNvSpPr>
                <a:spLocks noChangeShapeType="1"/>
              </p:cNvSpPr>
              <p:nvPr/>
            </p:nvSpPr>
            <p:spPr bwMode="auto">
              <a:xfrm>
                <a:off x="4752" y="1104"/>
                <a:ext cx="480" cy="67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143000" y="723900"/>
            <a:ext cx="6934200" cy="57023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/>
          <a:lstStyle/>
          <a:p>
            <a:pPr eaLnBrk="1" hangingPunct="1"/>
            <a:r>
              <a:rPr lang="en-US" sz="2800">
                <a:ea typeface="ＭＳ Ｐゴシック" charset="-128"/>
                <a:cs typeface="ＭＳ Ｐゴシック" charset="-128"/>
              </a:rPr>
              <a:t>Communication by direct contact between cells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1473200" y="715963"/>
            <a:ext cx="6070600" cy="5573712"/>
            <a:chOff x="928" y="451"/>
            <a:chExt cx="3824" cy="3511"/>
          </a:xfrm>
        </p:grpSpPr>
        <p:sp>
          <p:nvSpPr>
            <p:cNvPr id="144388" name="Text Box 6"/>
            <p:cNvSpPr txBox="1">
              <a:spLocks noChangeArrowheads="1"/>
            </p:cNvSpPr>
            <p:nvPr/>
          </p:nvSpPr>
          <p:spPr bwMode="auto">
            <a:xfrm>
              <a:off x="2345" y="451"/>
              <a:ext cx="967" cy="17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Plasma membranes</a:t>
              </a:r>
            </a:p>
          </p:txBody>
        </p:sp>
        <p:pic>
          <p:nvPicPr>
            <p:cNvPr id="144389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82" y="768"/>
              <a:ext cx="3770" cy="2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4390" name="Text Box 7"/>
            <p:cNvSpPr txBox="1">
              <a:spLocks noChangeArrowheads="1"/>
            </p:cNvSpPr>
            <p:nvPr/>
          </p:nvSpPr>
          <p:spPr bwMode="auto">
            <a:xfrm>
              <a:off x="928" y="2136"/>
              <a:ext cx="3744" cy="26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>
                <a:lnSpc>
                  <a:spcPct val="90000"/>
                </a:lnSpc>
              </a:pPr>
              <a:r>
                <a:rPr kumimoji="1" lang="en-US" sz="1200" b="1" dirty="0"/>
                <a:t>(a) Cell junctions.</a:t>
              </a:r>
              <a:r>
                <a:rPr kumimoji="1" lang="en-US" sz="1200" dirty="0"/>
                <a:t> Both animals and plants have cell junctions that allow molecules</a:t>
              </a:r>
            </a:p>
            <a:p>
              <a:pPr eaLnBrk="0" hangingPunct="0">
                <a:lnSpc>
                  <a:spcPct val="90000"/>
                </a:lnSpc>
              </a:pPr>
              <a:r>
                <a:rPr kumimoji="1" lang="en-US" sz="1200" dirty="0"/>
                <a:t>      to pass readily between adjacent cells without crossing plasma membranes.</a:t>
              </a:r>
            </a:p>
          </p:txBody>
        </p:sp>
        <p:sp>
          <p:nvSpPr>
            <p:cNvPr id="144391" name="Text Box 8"/>
            <p:cNvSpPr txBox="1">
              <a:spLocks noChangeArrowheads="1"/>
            </p:cNvSpPr>
            <p:nvPr/>
          </p:nvSpPr>
          <p:spPr bwMode="auto">
            <a:xfrm>
              <a:off x="1032" y="3696"/>
              <a:ext cx="3600" cy="26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eaLnBrk="0" hangingPunct="0">
                <a:lnSpc>
                  <a:spcPct val="90000"/>
                </a:lnSpc>
              </a:pPr>
              <a:r>
                <a:rPr kumimoji="1" lang="en-US" sz="1200" b="1" dirty="0"/>
                <a:t>(</a:t>
              </a:r>
              <a:r>
                <a:rPr kumimoji="1" lang="en-US" sz="1200" b="1" dirty="0" err="1"/>
                <a:t>b</a:t>
              </a:r>
              <a:r>
                <a:rPr kumimoji="1" lang="en-US" sz="1200" b="1" dirty="0"/>
                <a:t>) Cell-cell recognition.</a:t>
              </a:r>
              <a:r>
                <a:rPr kumimoji="1" lang="en-US" sz="1200" dirty="0"/>
                <a:t> Two cells in an animal may communicate by interaction      </a:t>
              </a:r>
            </a:p>
            <a:p>
              <a:pPr eaLnBrk="0" hangingPunct="0">
                <a:lnSpc>
                  <a:spcPct val="90000"/>
                </a:lnSpc>
              </a:pPr>
              <a:r>
                <a:rPr kumimoji="1" lang="en-US" sz="1200" dirty="0"/>
                <a:t>      between molecules protruding from their surfaces.</a:t>
              </a:r>
            </a:p>
          </p:txBody>
        </p:sp>
        <p:sp>
          <p:nvSpPr>
            <p:cNvPr id="144392" name="Text Box 9"/>
            <p:cNvSpPr txBox="1">
              <a:spLocks noChangeArrowheads="1"/>
            </p:cNvSpPr>
            <p:nvPr/>
          </p:nvSpPr>
          <p:spPr bwMode="auto">
            <a:xfrm>
              <a:off x="3408" y="1824"/>
              <a:ext cx="929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Plasmodesmata</a:t>
              </a:r>
            </a:p>
            <a:p>
              <a:pPr algn="ctr" eaLnBrk="0" hangingPunct="0"/>
              <a:r>
                <a:rPr kumimoji="1" lang="en-US" sz="1200"/>
                <a:t>between plant cells</a:t>
              </a:r>
            </a:p>
          </p:txBody>
        </p:sp>
        <p:sp>
          <p:nvSpPr>
            <p:cNvPr id="144393" name="Text Box 10"/>
            <p:cNvSpPr txBox="1">
              <a:spLocks noChangeArrowheads="1"/>
            </p:cNvSpPr>
            <p:nvPr/>
          </p:nvSpPr>
          <p:spPr bwMode="auto">
            <a:xfrm>
              <a:off x="1429" y="1832"/>
              <a:ext cx="1003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kumimoji="1" lang="en-US" sz="1200"/>
                <a:t>Gap junctions</a:t>
              </a:r>
            </a:p>
            <a:p>
              <a:pPr algn="ctr" eaLnBrk="0" hangingPunct="0"/>
              <a:r>
                <a:rPr kumimoji="1" lang="en-US" sz="1200"/>
                <a:t>between animal cells</a:t>
              </a:r>
            </a:p>
          </p:txBody>
        </p:sp>
        <p:sp>
          <p:nvSpPr>
            <p:cNvPr id="144394" name="Line 11"/>
            <p:cNvSpPr>
              <a:spLocks noChangeShapeType="1"/>
            </p:cNvSpPr>
            <p:nvPr/>
          </p:nvSpPr>
          <p:spPr bwMode="auto">
            <a:xfrm>
              <a:off x="2792" y="592"/>
              <a:ext cx="268" cy="2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144395" name="Line 12"/>
            <p:cNvSpPr>
              <a:spLocks noChangeShapeType="1"/>
            </p:cNvSpPr>
            <p:nvPr/>
          </p:nvSpPr>
          <p:spPr bwMode="auto">
            <a:xfrm flipH="1">
              <a:off x="2600" y="588"/>
              <a:ext cx="196" cy="3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92075" tIns="46038" rIns="92075" bIns="46038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07-04-ProkaryoticCell-NL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4000"/>
          </a:blip>
          <a:srcRect r="38111" b="4286"/>
          <a:stretch>
            <a:fillRect/>
          </a:stretch>
        </p:blipFill>
        <p:spPr bwMode="auto">
          <a:xfrm rot="10800000" flipH="1">
            <a:off x="4495798" y="2460624"/>
            <a:ext cx="3568701" cy="3548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"/>
          <p:cNvSpPr>
            <a:spLocks/>
          </p:cNvSpPr>
          <p:nvPr/>
        </p:nvSpPr>
        <p:spPr bwMode="auto">
          <a:xfrm>
            <a:off x="381000" y="314325"/>
            <a:ext cx="5313362" cy="2349500"/>
          </a:xfrm>
          <a:prstGeom prst="wedgeEllipseCallout">
            <a:avLst>
              <a:gd name="adj1" fmla="val 53764"/>
              <a:gd name="adj2" fmla="val 97366"/>
            </a:avLst>
          </a:prstGeom>
          <a:solidFill>
            <a:srgbClr val="FFCC00"/>
          </a:solidFill>
          <a:ln w="57150">
            <a:solidFill>
              <a:srgbClr val="CC0000"/>
            </a:solidFill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pPr marL="39688" eaLnBrk="1" hangingPunct="1">
              <a:spcBef>
                <a:spcPts val="1400"/>
              </a:spcBef>
            </a:pPr>
            <a:r>
              <a:rPr lang="en-US" sz="3600" b="1">
                <a:solidFill>
                  <a:schemeClr val="tx2"/>
                </a:solidFill>
              </a:rPr>
              <a:t>Any Questions</a:t>
            </a:r>
            <a:r>
              <a:rPr lang="en-US" sz="3600" b="1" i="1">
                <a:solidFill>
                  <a:schemeClr val="tx2"/>
                </a:solidFill>
              </a:rPr>
              <a:t>!!</a:t>
            </a:r>
            <a:endParaRPr lang="en-US" sz="36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Quack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Review Questions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5412" name="FlagCount" hidden="1">
            <a:hlinkClick r:id="rId4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98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b="1">
                <a:latin typeface="Tahoma" charset="0"/>
              </a:rPr>
              <a:t>0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685800"/>
            <a:ext cx="8534400" cy="5767388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1.</a:t>
            </a:r>
            <a:r>
              <a:rPr lang="en-US" dirty="0" smtClean="0">
                <a:ea typeface="ＭＳ Ｐゴシック" charset="-128"/>
                <a:cs typeface="ＭＳ Ｐゴシック" charset="-128"/>
              </a:rPr>
              <a:t>.  </a:t>
            </a:r>
            <a:r>
              <a:rPr lang="en-US" dirty="0">
                <a:ea typeface="ＭＳ Ｐゴシック" charset="-128"/>
                <a:cs typeface="ＭＳ Ｐゴシック" charset="-128"/>
              </a:rPr>
              <a:t>In which cell would you expect to find the most tight junctions?</a:t>
            </a:r>
          </a:p>
          <a:p>
            <a:pPr marL="1111250" lvl="1" indent="-533400" eaLnBrk="1" hangingPunct="1">
              <a:lnSpc>
                <a:spcPct val="90000"/>
              </a:lnSpc>
              <a:buFont typeface="+mj-lt"/>
              <a:buAutoNum type="alphaUcPeriod"/>
            </a:pPr>
            <a:r>
              <a:rPr lang="en-US" dirty="0"/>
              <a:t>Muscle cell in the thigh muscle of a long-distance runner</a:t>
            </a:r>
          </a:p>
          <a:p>
            <a:pPr marL="1111250" lvl="1" indent="-533400" eaLnBrk="1" hangingPunct="1">
              <a:lnSpc>
                <a:spcPct val="90000"/>
              </a:lnSpc>
              <a:buFont typeface="+mj-lt"/>
              <a:buAutoNum type="alphaUcPeriod"/>
            </a:pPr>
            <a:r>
              <a:rPr lang="en-US" dirty="0"/>
              <a:t>Pancreatic cell that manufactures digestive enzymes</a:t>
            </a:r>
          </a:p>
          <a:p>
            <a:pPr marL="1111250" lvl="1" indent="-533400" eaLnBrk="1" hangingPunct="1">
              <a:lnSpc>
                <a:spcPct val="90000"/>
              </a:lnSpc>
              <a:buFont typeface="+mj-lt"/>
              <a:buAutoNum type="alphaUcPeriod"/>
            </a:pPr>
            <a:r>
              <a:rPr lang="en-US" dirty="0"/>
              <a:t>Macrophage (white blood cell) that engulfs bacteria</a:t>
            </a:r>
          </a:p>
          <a:p>
            <a:pPr marL="1111250" lvl="1" indent="-533400" eaLnBrk="1" hangingPunct="1">
              <a:lnSpc>
                <a:spcPct val="90000"/>
              </a:lnSpc>
              <a:buFont typeface="+mj-lt"/>
              <a:buAutoNum type="alphaUcPeriod"/>
            </a:pPr>
            <a:r>
              <a:rPr lang="en-US" dirty="0"/>
              <a:t>Epithelial cells lining the digestive tract</a:t>
            </a:r>
          </a:p>
          <a:p>
            <a:pPr marL="1111250" lvl="1" indent="-533400" eaLnBrk="1" hangingPunct="1">
              <a:lnSpc>
                <a:spcPct val="90000"/>
              </a:lnSpc>
              <a:buFont typeface="+mj-lt"/>
              <a:buAutoNum type="alphaUcPeriod"/>
            </a:pPr>
            <a:r>
              <a:rPr lang="en-US" dirty="0"/>
              <a:t>Ovarian cell that produces estrogen (a steroid hormone)</a:t>
            </a:r>
          </a:p>
        </p:txBody>
      </p:sp>
      <p:sp>
        <p:nvSpPr>
          <p:cNvPr id="147459" name="FlagCount" hidden="1">
            <a:hlinkClick r:id="rId4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98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b="1">
                <a:latin typeface="Tahoma" charset="0"/>
              </a:rPr>
              <a:t>0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685800"/>
            <a:ext cx="8534400" cy="5767388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2.  Which of the following </a:t>
            </a:r>
            <a:r>
              <a:rPr lang="en-US" dirty="0" err="1" smtClean="0"/>
              <a:t>cytoskeletal</a:t>
            </a:r>
            <a:r>
              <a:rPr lang="en-US" dirty="0" smtClean="0"/>
              <a:t> elements forms the </a:t>
            </a:r>
            <a:r>
              <a:rPr lang="en-US" dirty="0" err="1" smtClean="0"/>
              <a:t>centrioles</a:t>
            </a:r>
            <a:r>
              <a:rPr lang="en-US" dirty="0" smtClean="0"/>
              <a:t> within a cell?</a:t>
            </a:r>
            <a:endParaRPr lang="en-US" dirty="0" smtClean="0">
              <a:ea typeface="ＭＳ Ｐゴシック" charset="-128"/>
              <a:cs typeface="ＭＳ Ｐゴシック" charset="-128"/>
            </a:endParaRPr>
          </a:p>
          <a:p>
            <a:pPr marL="1111250" lvl="1" indent="-533400" eaLnBrk="1" hangingPunct="1">
              <a:lnSpc>
                <a:spcPct val="90000"/>
              </a:lnSpc>
              <a:buFont typeface="+mj-lt"/>
              <a:buAutoNum type="alphaUcPeriod"/>
            </a:pPr>
            <a:r>
              <a:rPr lang="en-US" dirty="0" smtClean="0"/>
              <a:t>Collagen</a:t>
            </a:r>
          </a:p>
          <a:p>
            <a:pPr marL="1111250" lvl="1" indent="-533400" eaLnBrk="1" hangingPunct="1">
              <a:lnSpc>
                <a:spcPct val="90000"/>
              </a:lnSpc>
              <a:buFont typeface="+mj-lt"/>
              <a:buAutoNum type="alphaUcPeriod"/>
            </a:pPr>
            <a:r>
              <a:rPr lang="en-US" dirty="0" err="1" smtClean="0"/>
              <a:t>Microfillaments</a:t>
            </a:r>
            <a:endParaRPr lang="en-US" dirty="0" smtClean="0"/>
          </a:p>
          <a:p>
            <a:pPr marL="1111250" lvl="1" indent="-533400" eaLnBrk="1" hangingPunct="1">
              <a:lnSpc>
                <a:spcPct val="90000"/>
              </a:lnSpc>
              <a:buFont typeface="+mj-lt"/>
              <a:buAutoNum type="alphaUcPeriod"/>
            </a:pPr>
            <a:r>
              <a:rPr lang="en-US" dirty="0" smtClean="0"/>
              <a:t>Microtubules</a:t>
            </a:r>
          </a:p>
          <a:p>
            <a:pPr marL="1111250" lvl="1" indent="-533400" eaLnBrk="1" hangingPunct="1">
              <a:lnSpc>
                <a:spcPct val="90000"/>
              </a:lnSpc>
              <a:buFont typeface="+mj-lt"/>
              <a:buAutoNum type="alphaUcPeriod"/>
            </a:pPr>
            <a:r>
              <a:rPr lang="en-US" dirty="0" smtClean="0"/>
              <a:t>Pseudopodia</a:t>
            </a:r>
          </a:p>
          <a:p>
            <a:pPr marL="1111250" lvl="1" indent="-533400" eaLnBrk="1" hangingPunct="1">
              <a:lnSpc>
                <a:spcPct val="90000"/>
              </a:lnSpc>
              <a:buFont typeface="+mj-lt"/>
              <a:buAutoNum type="alphaUcPeriod"/>
            </a:pPr>
            <a:r>
              <a:rPr lang="en-US" dirty="0" smtClean="0"/>
              <a:t>Intermediate </a:t>
            </a:r>
            <a:r>
              <a:rPr lang="en-US" dirty="0" err="1" smtClean="0"/>
              <a:t>Fillaments</a:t>
            </a:r>
            <a:endParaRPr lang="en-US" dirty="0" smtClean="0"/>
          </a:p>
          <a:p>
            <a:pPr marL="1111250" lvl="1" indent="-533400" eaLnBrk="1" hangingPunct="1">
              <a:lnSpc>
                <a:spcPct val="90000"/>
              </a:lnSpc>
              <a:buFontTx/>
              <a:buAutoNum type="alphaUcPeriod"/>
            </a:pPr>
            <a:endParaRPr lang="en-US" dirty="0"/>
          </a:p>
        </p:txBody>
      </p:sp>
      <p:sp>
        <p:nvSpPr>
          <p:cNvPr id="147459" name="FlagCount" hidden="1">
            <a:hlinkClick r:id="rId4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98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b="1">
                <a:latin typeface="Tahoma" charset="0"/>
              </a:rPr>
              <a:t>0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685800"/>
            <a:ext cx="8534400" cy="5767388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3"/>
            </a:pPr>
            <a:r>
              <a:rPr lang="en-US" dirty="0" smtClean="0"/>
              <a:t>In human cells, the cell wall is </a:t>
            </a:r>
            <a:endParaRPr lang="en-US" dirty="0" smtClean="0">
              <a:ea typeface="ＭＳ Ｐゴシック" charset="-128"/>
              <a:cs typeface="ＭＳ Ｐゴシック" charset="-128"/>
            </a:endParaRPr>
          </a:p>
          <a:p>
            <a:pPr marL="1111250" lvl="1" indent="-533400" eaLnBrk="1" hangingPunct="1">
              <a:lnSpc>
                <a:spcPct val="90000"/>
              </a:lnSpc>
              <a:buFont typeface="+mj-lt"/>
              <a:buAutoNum type="alphaUcPeriod"/>
            </a:pPr>
            <a:r>
              <a:rPr lang="en-US" dirty="0" smtClean="0"/>
              <a:t>Composed of polysaccharides</a:t>
            </a:r>
          </a:p>
          <a:p>
            <a:pPr marL="1111250" lvl="1" indent="-533400" eaLnBrk="1" hangingPunct="1">
              <a:lnSpc>
                <a:spcPct val="90000"/>
              </a:lnSpc>
              <a:buFont typeface="+mj-lt"/>
              <a:buAutoNum type="alphaUcPeriod"/>
            </a:pPr>
            <a:r>
              <a:rPr lang="en-US" dirty="0" smtClean="0"/>
              <a:t>Composed of </a:t>
            </a:r>
            <a:r>
              <a:rPr lang="en-US" dirty="0" err="1" smtClean="0"/>
              <a:t>peptidoglycan</a:t>
            </a:r>
            <a:endParaRPr lang="en-US" dirty="0" smtClean="0"/>
          </a:p>
          <a:p>
            <a:pPr marL="1111250" lvl="1" indent="-533400" eaLnBrk="1" hangingPunct="1">
              <a:lnSpc>
                <a:spcPct val="90000"/>
              </a:lnSpc>
              <a:buFont typeface="+mj-lt"/>
              <a:buAutoNum type="alphaUcPeriod"/>
            </a:pPr>
            <a:r>
              <a:rPr lang="en-US" dirty="0" smtClean="0"/>
              <a:t>Responsible for limiting the absorption of water</a:t>
            </a:r>
          </a:p>
          <a:p>
            <a:pPr marL="1111250" lvl="1" indent="-533400" eaLnBrk="1" hangingPunct="1">
              <a:lnSpc>
                <a:spcPct val="90000"/>
              </a:lnSpc>
              <a:buFont typeface="+mj-lt"/>
              <a:buAutoNum type="alphaUcPeriod"/>
            </a:pPr>
            <a:r>
              <a:rPr lang="en-US" dirty="0" smtClean="0"/>
              <a:t>Involved in controlling mitosis</a:t>
            </a:r>
          </a:p>
          <a:p>
            <a:pPr marL="1111250" lvl="1" indent="-533400" eaLnBrk="1" hangingPunct="1">
              <a:lnSpc>
                <a:spcPct val="90000"/>
              </a:lnSpc>
              <a:buFont typeface="+mj-lt"/>
              <a:buAutoNum type="alphaUcPeriod"/>
            </a:pPr>
            <a:r>
              <a:rPr lang="en-US" smtClean="0"/>
              <a:t>Not present.</a:t>
            </a:r>
            <a:endParaRPr lang="en-US" dirty="0"/>
          </a:p>
        </p:txBody>
      </p:sp>
      <p:sp>
        <p:nvSpPr>
          <p:cNvPr id="147459" name="FlagCount" hidden="1">
            <a:hlinkClick r:id="rId4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98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400" b="1">
                <a:latin typeface="Tahoma" charset="0"/>
              </a:rPr>
              <a:t>0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07-04-ProkaryoticCell-NL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4000"/>
          </a:blip>
          <a:srcRect r="38111" b="4286"/>
          <a:stretch>
            <a:fillRect/>
          </a:stretch>
        </p:blipFill>
        <p:spPr bwMode="auto">
          <a:xfrm rot="10800000" flipH="1">
            <a:off x="238917" y="695324"/>
            <a:ext cx="2059782" cy="2047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6"/>
          <p:cNvSpPr>
            <a:spLocks/>
          </p:cNvSpPr>
          <p:nvPr/>
        </p:nvSpPr>
        <p:spPr bwMode="auto">
          <a:xfrm>
            <a:off x="2070100" y="584200"/>
            <a:ext cx="3776662" cy="1431924"/>
          </a:xfrm>
          <a:prstGeom prst="wedgeEllipseCallout">
            <a:avLst>
              <a:gd name="adj1" fmla="val -67632"/>
              <a:gd name="adj2" fmla="val 19317"/>
            </a:avLst>
          </a:prstGeom>
          <a:solidFill>
            <a:srgbClr val="FFCC00"/>
          </a:solidFill>
          <a:ln w="57150">
            <a:solidFill>
              <a:srgbClr val="CC0000"/>
            </a:solidFill>
            <a:miter lim="800000"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</a:bodyPr>
          <a:lstStyle/>
          <a:p>
            <a:pPr marL="39688" eaLnBrk="1" hangingPunct="1">
              <a:spcBef>
                <a:spcPts val="1400"/>
              </a:spcBef>
            </a:pPr>
            <a:r>
              <a:rPr lang="en-US" sz="2000" b="1" dirty="0" smtClean="0">
                <a:solidFill>
                  <a:schemeClr val="tx2"/>
                </a:solidFill>
              </a:rPr>
              <a:t>Now </a:t>
            </a:r>
            <a:r>
              <a:rPr lang="en-US" sz="2000" b="1" dirty="0" smtClean="0">
                <a:solidFill>
                  <a:schemeClr val="tx2"/>
                </a:solidFill>
              </a:rPr>
              <a:t>let’s look at </a:t>
            </a:r>
            <a:r>
              <a:rPr lang="en-US" sz="2000" b="1" dirty="0" smtClean="0">
                <a:solidFill>
                  <a:schemeClr val="tx2"/>
                </a:solidFill>
              </a:rPr>
              <a:t>something </a:t>
            </a:r>
          </a:p>
          <a:p>
            <a:pPr marL="39688" eaLnBrk="1" hangingPunct="1">
              <a:spcBef>
                <a:spcPts val="1400"/>
              </a:spcBef>
            </a:pPr>
            <a:r>
              <a:rPr lang="en-US" sz="2000" b="1" dirty="0" smtClean="0">
                <a:solidFill>
                  <a:schemeClr val="tx2"/>
                </a:solidFill>
              </a:rPr>
              <a:t>old...</a:t>
            </a:r>
            <a:r>
              <a:rPr lang="en-US" sz="2000" b="1" dirty="0" smtClean="0">
                <a:solidFill>
                  <a:schemeClr val="tx2"/>
                </a:solidFill>
              </a:rPr>
              <a:t>with new </a:t>
            </a:r>
            <a:r>
              <a:rPr lang="en-US" sz="2000" b="1" dirty="0" smtClean="0">
                <a:solidFill>
                  <a:schemeClr val="tx2"/>
                </a:solidFill>
              </a:rPr>
              <a:t>eyes!</a:t>
            </a:r>
            <a:endParaRPr lang="en-US" sz="2000" b="1" dirty="0">
              <a:solidFill>
                <a:schemeClr val="tx2"/>
              </a:solidFill>
            </a:endParaRPr>
          </a:p>
        </p:txBody>
      </p:sp>
      <p:pic>
        <p:nvPicPr>
          <p:cNvPr id="4" name="The Inner Life of a Cell Explained HQ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654300" y="2362200"/>
            <a:ext cx="6096000" cy="406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BTEXT" val="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BTEXT" val="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BTEXT" val="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BTEXT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3987</TotalTime>
  <Words>1216</Words>
  <Application>Microsoft Macintosh PowerPoint</Application>
  <PresentationFormat>On-screen Show (4:3)</PresentationFormat>
  <Paragraphs>289</Paragraphs>
  <Slides>21</Slides>
  <Notes>10</Notes>
  <HiddenSlides>0</HiddenSlides>
  <MMClips>1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Tour of the Cell 3 (Ch. 6)</vt:lpstr>
      <vt:lpstr>Cells gotta work to live! </vt:lpstr>
      <vt:lpstr>Making New Cells</vt:lpstr>
      <vt:lpstr>Cytoskeleton </vt:lpstr>
      <vt:lpstr>Cytoskeleton </vt:lpstr>
      <vt:lpstr>Slide 6</vt:lpstr>
      <vt:lpstr>Centrioles </vt:lpstr>
      <vt:lpstr>Motor proteins and the cytoskeleton</vt:lpstr>
      <vt:lpstr>Cillia and Flagella</vt:lpstr>
      <vt:lpstr>Ultrastructure of a eukaryotic flagellum or cilium</vt:lpstr>
      <vt:lpstr>Plant cell walls</vt:lpstr>
      <vt:lpstr>Extracellular matrix (ECM) of an animal cell</vt:lpstr>
      <vt:lpstr>Intercellular Junctions in Animal Tissues</vt:lpstr>
      <vt:lpstr>Plasmodesmata between plant cells</vt:lpstr>
      <vt:lpstr>Communication by direct contact between cells</vt:lpstr>
      <vt:lpstr>Slide 16</vt:lpstr>
      <vt:lpstr>Review Questions</vt:lpstr>
      <vt:lpstr>Slide 18</vt:lpstr>
      <vt:lpstr>Slide 19</vt:lpstr>
      <vt:lpstr>Slide 20</vt:lpstr>
      <vt:lpstr>Slide 21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1.3 Growth and Communication</dc:title>
  <dc:subject/>
  <dc:creator>Kim Foglia/David Knuffke</dc:creator>
  <cp:keywords/>
  <dc:description/>
  <cp:lastModifiedBy>David Knuffke</cp:lastModifiedBy>
  <cp:revision>170</cp:revision>
  <cp:lastPrinted>2007-11-05T03:00:20Z</cp:lastPrinted>
  <dcterms:created xsi:type="dcterms:W3CDTF">2010-09-11T17:45:20Z</dcterms:created>
  <dcterms:modified xsi:type="dcterms:W3CDTF">2010-09-11T18:03:42Z</dcterms:modified>
  <cp:category/>
</cp:coreProperties>
</file>